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403" r:id="rId2"/>
    <p:sldId id="272" r:id="rId3"/>
    <p:sldId id="256" r:id="rId4"/>
    <p:sldId id="404" r:id="rId5"/>
    <p:sldId id="405" r:id="rId6"/>
    <p:sldId id="382" r:id="rId7"/>
    <p:sldId id="275" r:id="rId8"/>
    <p:sldId id="367" r:id="rId9"/>
    <p:sldId id="276" r:id="rId10"/>
    <p:sldId id="285" r:id="rId11"/>
    <p:sldId id="258" r:id="rId12"/>
    <p:sldId id="259" r:id="rId13"/>
    <p:sldId id="274" r:id="rId14"/>
    <p:sldId id="263" r:id="rId15"/>
    <p:sldId id="264" r:id="rId16"/>
    <p:sldId id="313" r:id="rId17"/>
    <p:sldId id="262" r:id="rId18"/>
    <p:sldId id="319" r:id="rId19"/>
    <p:sldId id="395" r:id="rId20"/>
    <p:sldId id="316" r:id="rId21"/>
    <p:sldId id="396" r:id="rId22"/>
    <p:sldId id="268" r:id="rId23"/>
    <p:sldId id="269" r:id="rId24"/>
    <p:sldId id="270" r:id="rId25"/>
    <p:sldId id="406" r:id="rId26"/>
    <p:sldId id="260" r:id="rId27"/>
    <p:sldId id="386" r:id="rId28"/>
    <p:sldId id="392" r:id="rId29"/>
    <p:sldId id="383" r:id="rId30"/>
    <p:sldId id="397" r:id="rId31"/>
    <p:sldId id="371" r:id="rId32"/>
    <p:sldId id="402" r:id="rId33"/>
    <p:sldId id="398" r:id="rId34"/>
    <p:sldId id="387" r:id="rId35"/>
    <p:sldId id="399" r:id="rId36"/>
    <p:sldId id="391" r:id="rId37"/>
    <p:sldId id="385" r:id="rId38"/>
    <p:sldId id="389" r:id="rId39"/>
    <p:sldId id="400" r:id="rId40"/>
    <p:sldId id="384" r:id="rId41"/>
    <p:sldId id="315" r:id="rId42"/>
    <p:sldId id="388" r:id="rId43"/>
    <p:sldId id="393" r:id="rId44"/>
    <p:sldId id="401" r:id="rId45"/>
    <p:sldId id="320" r:id="rId46"/>
    <p:sldId id="302" r:id="rId47"/>
    <p:sldId id="308" r:id="rId48"/>
    <p:sldId id="303" r:id="rId49"/>
    <p:sldId id="312" r:id="rId50"/>
    <p:sldId id="304" r:id="rId51"/>
    <p:sldId id="394" r:id="rId52"/>
    <p:sldId id="291" r:id="rId53"/>
    <p:sldId id="292" r:id="rId54"/>
    <p:sldId id="287" r:id="rId55"/>
    <p:sldId id="288" r:id="rId56"/>
    <p:sldId id="284" r:id="rId57"/>
    <p:sldId id="278" r:id="rId58"/>
    <p:sldId id="281" r:id="rId59"/>
    <p:sldId id="282" r:id="rId60"/>
    <p:sldId id="283" r:id="rId61"/>
    <p:sldId id="289" r:id="rId62"/>
    <p:sldId id="301" r:id="rId63"/>
    <p:sldId id="344" r:id="rId64"/>
    <p:sldId id="372" r:id="rId65"/>
    <p:sldId id="295" r:id="rId66"/>
    <p:sldId id="266" r:id="rId67"/>
    <p:sldId id="267" r:id="rId68"/>
    <p:sldId id="265" r:id="rId69"/>
    <p:sldId id="271" r:id="rId70"/>
    <p:sldId id="318"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77146"/>
  </p:normalViewPr>
  <p:slideViewPr>
    <p:cSldViewPr snapToGrid="0" snapToObjects="1">
      <p:cViewPr varScale="1">
        <p:scale>
          <a:sx n="69" d="100"/>
          <a:sy n="69" d="100"/>
        </p:scale>
        <p:origin x="11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12/15/18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8</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32</a:t>
            </a:fld>
            <a:endParaRPr lang="en-US"/>
          </a:p>
        </p:txBody>
      </p:sp>
    </p:spTree>
    <p:extLst>
      <p:ext uri="{BB962C8B-B14F-4D97-AF65-F5344CB8AC3E}">
        <p14:creationId xmlns:p14="http://schemas.microsoft.com/office/powerpoint/2010/main" val="430711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35</a:t>
            </a:fld>
            <a:endParaRPr lang="en-US"/>
          </a:p>
        </p:txBody>
      </p:sp>
    </p:spTree>
    <p:extLst>
      <p:ext uri="{BB962C8B-B14F-4D97-AF65-F5344CB8AC3E}">
        <p14:creationId xmlns:p14="http://schemas.microsoft.com/office/powerpoint/2010/main" val="2348951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:class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37</a:t>
            </a:fld>
            <a:endParaRPr lang="en-US"/>
          </a:p>
        </p:txBody>
      </p:sp>
    </p:spTree>
    <p:extLst>
      <p:ext uri="{BB962C8B-B14F-4D97-AF65-F5344CB8AC3E}">
        <p14:creationId xmlns:p14="http://schemas.microsoft.com/office/powerpoint/2010/main" val="3385164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emit</a:t>
            </a:r>
            <a:r>
              <a:rPr lang="en-US" dirty="0"/>
              <a:t> an </a:t>
            </a:r>
            <a:r>
              <a:rPr lang="en-US" b="1" dirty="0"/>
              <a:t>@input</a:t>
            </a:r>
            <a:r>
              <a:rPr lang="en-US" dirty="0"/>
              <a:t> </a:t>
            </a:r>
            <a:r>
              <a:rPr lang="en-US" dirty="0">
                <a:highlight>
                  <a:srgbClr val="FFFF00"/>
                </a:highlight>
              </a:rPr>
              <a:t>event</a:t>
            </a:r>
            <a:r>
              <a:rPr lang="en-US" dirty="0"/>
              <a:t> when the user changes the value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38</a:t>
            </a:fld>
            <a:endParaRPr lang="en-US"/>
          </a:p>
        </p:txBody>
      </p:sp>
    </p:spTree>
    <p:extLst>
      <p:ext uri="{BB962C8B-B14F-4D97-AF65-F5344CB8AC3E}">
        <p14:creationId xmlns:p14="http://schemas.microsoft.com/office/powerpoint/2010/main" val="195023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42</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47</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48</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52</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data-object =&gt; represents the MODEL =&gt; represents the STATE of your component</a:t>
            </a:r>
          </a:p>
          <a:p>
            <a:r>
              <a:rPr lang="en-US" sz="1200" b="0" i="0" kern="1200" dirty="0">
                <a:solidFill>
                  <a:schemeClr val="tx1"/>
                </a:solidFill>
                <a:effectLst/>
                <a:latin typeface="+mn-lt"/>
                <a:ea typeface="+mn-ea"/>
                <a:cs typeface="+mn-cs"/>
              </a:rPr>
              <a:t>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53</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54</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55</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56</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63</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endParaRPr lang="en-US" dirty="0"/>
          </a:p>
          <a:p>
            <a:pPr marL="0" indent="0">
              <a:buFontTx/>
              <a:buNone/>
            </a:pPr>
            <a:r>
              <a:rPr lang="en-US" dirty="0" err="1"/>
              <a:t>Vue.js</a:t>
            </a:r>
            <a:r>
              <a:rPr lang="en-US" dirty="0"/>
              <a:t> uses </a:t>
            </a:r>
            <a:r>
              <a:rPr lang="en-US" b="1" dirty="0"/>
              <a:t>Directives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v-bind</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b="1" dirty="0" err="1"/>
              <a:t>v-on</a:t>
            </a:r>
            <a:r>
              <a:rPr lang="en-US" dirty="0" err="1"/>
              <a:t>:click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1" i="0" kern="1200" dirty="0">
                <a:solidFill>
                  <a:schemeClr val="tx1"/>
                </a:solidFill>
                <a:effectLst/>
                <a:latin typeface="+mn-lt"/>
                <a:ea typeface="+mn-ea"/>
                <a:cs typeface="+mn-cs"/>
              </a:rPr>
              <a:t>directive</a:t>
            </a:r>
            <a:r>
              <a:rPr lang="en-US" sz="1200" b="0" i="0" kern="1200" dirty="0">
                <a:solidFill>
                  <a:schemeClr val="tx1"/>
                </a:solidFill>
                <a:effectLst/>
                <a:latin typeface="+mn-lt"/>
                <a:ea typeface="+mn-ea"/>
                <a:cs typeface="+mn-cs"/>
              </a:rPr>
              <a:t>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when the on-click event is fired: the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64</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70</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13</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17</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Tesla Battery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Provides </a:t>
            </a:r>
            <a:r>
              <a:rPr lang="en-US" sz="1200" b="1" i="0" u="none" strike="noStrike" kern="1200" cap="none" dirty="0">
                <a:solidFill>
                  <a:schemeClr val="tx1"/>
                </a:solidFill>
                <a:effectLst/>
                <a:latin typeface="Helvetica Neue"/>
                <a:ea typeface="Helvetica Neue"/>
                <a:cs typeface="Helvetica Neue"/>
                <a:sym typeface="Helvetica Neue"/>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Passing this data via </a:t>
            </a:r>
            <a:r>
              <a:rPr lang="en-US" sz="1200" b="1" i="0" u="none" strike="noStrike" kern="1200" cap="none" dirty="0">
                <a:solidFill>
                  <a:schemeClr val="tx1"/>
                </a:solidFill>
                <a:effectLst/>
                <a:latin typeface="Helvetica Neue"/>
                <a:ea typeface="Helvetica Neue"/>
                <a:cs typeface="Helvetica Neue"/>
                <a:sym typeface="Helvetica Neue"/>
              </a:rPr>
              <a:t>props</a:t>
            </a:r>
            <a:r>
              <a:rPr lang="en-US" sz="1200" b="0" i="0" u="none" strike="noStrike" kern="1200" cap="none" dirty="0">
                <a:solidFill>
                  <a:schemeClr val="tx1"/>
                </a:solidFill>
                <a:effectLst/>
                <a:latin typeface="Helvetica Neue"/>
                <a:ea typeface="Helvetica Neue"/>
                <a:cs typeface="Helvetica Neue"/>
                <a:sym typeface="Helvetica Neue"/>
              </a:rPr>
              <a:t> to child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Performing actions via callback functions (to change the state)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19</a:t>
            </a:fld>
            <a:endParaRPr lang="en-US"/>
          </a:p>
        </p:txBody>
      </p:sp>
    </p:spTree>
    <p:extLst>
      <p:ext uri="{BB962C8B-B14F-4D97-AF65-F5344CB8AC3E}">
        <p14:creationId xmlns:p14="http://schemas.microsoft.com/office/powerpoint/2010/main" val="3526586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child/presentational components.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COMPUTED vs METHODS:</a:t>
            </a:r>
          </a:p>
          <a:p>
            <a:r>
              <a:rPr lang="en-US" sz="1200" b="0" i="0" kern="1200" dirty="0">
                <a:solidFill>
                  <a:schemeClr val="tx1"/>
                </a:solidFill>
                <a:effectLst/>
                <a:latin typeface="+mn-lt"/>
                <a:ea typeface="+mn-ea"/>
                <a:cs typeface="+mn-cs"/>
              </a:rPr>
              <a:t>However, the difference is that </a:t>
            </a:r>
            <a:r>
              <a:rPr lang="en-US" sz="1200" b="1" i="0" kern="1200" dirty="0">
                <a:solidFill>
                  <a:schemeClr val="tx1"/>
                </a:solidFill>
                <a:effectLst/>
                <a:latin typeface="+mn-lt"/>
                <a:ea typeface="+mn-ea"/>
                <a:cs typeface="+mn-cs"/>
              </a:rPr>
              <a:t>computed properties are cached based on their dependencies.</a:t>
            </a:r>
            <a:r>
              <a:rPr lang="en-US" sz="1200" b="0" i="0" kern="1200" dirty="0">
                <a:solidFill>
                  <a:schemeClr val="tx1"/>
                </a:solidFill>
                <a:effectLst/>
                <a:latin typeface="+mn-lt"/>
                <a:ea typeface="+mn-ea"/>
                <a:cs typeface="+mn-cs"/>
              </a:rPr>
              <a:t> A computed property will only re-evaluate when some of its dependencies have changed. This means as long as </a:t>
            </a:r>
            <a:r>
              <a:rPr lang="en-US" dirty="0"/>
              <a:t>message</a:t>
            </a:r>
            <a:r>
              <a:rPr lang="en-US" sz="1200" b="0" i="0" kern="1200" dirty="0">
                <a:solidFill>
                  <a:schemeClr val="tx1"/>
                </a:solidFill>
                <a:effectLst/>
                <a:latin typeface="+mn-lt"/>
                <a:ea typeface="+mn-ea"/>
                <a:cs typeface="+mn-cs"/>
              </a:rPr>
              <a:t> has not changed, multiple access to the </a:t>
            </a:r>
            <a:r>
              <a:rPr lang="en-US" dirty="0" err="1"/>
              <a:t>reversedMessage</a:t>
            </a:r>
            <a:r>
              <a:rPr lang="en-US" sz="1200" b="0" i="0" kern="1200" dirty="0">
                <a:solidFill>
                  <a:schemeClr val="tx1"/>
                </a:solidFill>
                <a:effectLst/>
                <a:latin typeface="+mn-lt"/>
                <a:ea typeface="+mn-ea"/>
                <a:cs typeface="+mn-cs"/>
              </a:rPr>
              <a:t> computed property will immediately return the previously computed result without having to run the function again.</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20</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properties from parent component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27</a:t>
            </a:fld>
            <a:endParaRPr lang="en-US"/>
          </a:p>
        </p:txBody>
      </p:sp>
    </p:spTree>
    <p:extLst>
      <p:ext uri="{BB962C8B-B14F-4D97-AF65-F5344CB8AC3E}">
        <p14:creationId xmlns:p14="http://schemas.microsoft.com/office/powerpoint/2010/main" val="3474869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29</a:t>
            </a:fld>
            <a:endParaRPr lang="en-US"/>
          </a:p>
        </p:txBody>
      </p:sp>
    </p:spTree>
    <p:extLst>
      <p:ext uri="{BB962C8B-B14F-4D97-AF65-F5344CB8AC3E}">
        <p14:creationId xmlns:p14="http://schemas.microsoft.com/office/powerpoint/2010/main" val="1433944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Receiving props via the ‘</a:t>
            </a:r>
            <a:r>
              <a:rPr lang="en-US" b="1" dirty="0"/>
              <a:t>props</a:t>
            </a:r>
            <a:r>
              <a:rPr lang="en-US" dirty="0"/>
              <a:t>’ section !!!</a:t>
            </a:r>
          </a:p>
        </p:txBody>
      </p:sp>
      <p:sp>
        <p:nvSpPr>
          <p:cNvPr id="4" name="Slide Number Placeholder 3"/>
          <p:cNvSpPr>
            <a:spLocks noGrp="1"/>
          </p:cNvSpPr>
          <p:nvPr>
            <p:ph type="sldNum" sz="quarter" idx="10"/>
          </p:nvPr>
        </p:nvSpPr>
        <p:spPr/>
        <p:txBody>
          <a:bodyPr/>
          <a:lstStyle/>
          <a:p>
            <a:fld id="{14303257-A288-2D45-9F4E-7ECBB5C47E6C}" type="slidenum">
              <a:rPr lang="en-US" smtClean="0"/>
              <a:t>31</a:t>
            </a:fld>
            <a:endParaRPr lang="en-US"/>
          </a:p>
        </p:txBody>
      </p:sp>
    </p:spTree>
    <p:extLst>
      <p:ext uri="{BB962C8B-B14F-4D97-AF65-F5344CB8AC3E}">
        <p14:creationId xmlns:p14="http://schemas.microsoft.com/office/powerpoint/2010/main" val="27486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273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etereijgermans11/workshop-reactjs-vuej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7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B10F-A6E9-7746-9613-D02FC32CA700}"/>
              </a:ext>
            </a:extLst>
          </p:cNvPr>
          <p:cNvSpPr>
            <a:spLocks noGrp="1"/>
          </p:cNvSpPr>
          <p:nvPr>
            <p:ph type="title"/>
          </p:nvPr>
        </p:nvSpPr>
        <p:spPr/>
        <p:txBody>
          <a:bodyPr/>
          <a:lstStyle/>
          <a:p>
            <a:pPr algn="ctr"/>
            <a:r>
              <a:rPr lang="en-US" b="1" dirty="0">
                <a:solidFill>
                  <a:srgbClr val="FFC000"/>
                </a:solidFill>
              </a:rPr>
              <a:t>Peter Eijgermans</a:t>
            </a:r>
          </a:p>
        </p:txBody>
      </p:sp>
      <p:pic>
        <p:nvPicPr>
          <p:cNvPr id="1026" name="Picture 2"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BDE4C3F3-8D9C-0345-B9F2-36A2304E7B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2157" y="2481928"/>
            <a:ext cx="2440433" cy="24404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E4F2794-9FD3-3C46-AA97-E5FA4680A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64" y="2045824"/>
            <a:ext cx="2649731" cy="1324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E77C9787-2A97-5F48-84CF-DBE0EC34D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492" y="3112294"/>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BE4EFB-1892-464D-ABE4-384239D430AD}"/>
              </a:ext>
            </a:extLst>
          </p:cNvPr>
          <p:cNvSpPr txBox="1"/>
          <p:nvPr/>
        </p:nvSpPr>
        <p:spPr>
          <a:xfrm>
            <a:off x="4292516" y="5555404"/>
            <a:ext cx="4291648"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pic>
        <p:nvPicPr>
          <p:cNvPr id="5" name="Picture 4">
            <a:extLst>
              <a:ext uri="{FF2B5EF4-FFF2-40B4-BE49-F238E27FC236}">
                <a16:creationId xmlns:a16="http://schemas.microsoft.com/office/drawing/2014/main" id="{8C85A128-F156-934B-9C52-5239318DEB44}"/>
              </a:ext>
            </a:extLst>
          </p:cNvPr>
          <p:cNvPicPr>
            <a:picLocks noChangeAspect="1"/>
          </p:cNvPicPr>
          <p:nvPr/>
        </p:nvPicPr>
        <p:blipFill>
          <a:blip r:embed="rId5"/>
          <a:stretch>
            <a:fillRect/>
          </a:stretch>
        </p:blipFill>
        <p:spPr>
          <a:xfrm>
            <a:off x="4003675" y="5686033"/>
            <a:ext cx="288841" cy="434849"/>
          </a:xfrm>
          <a:prstGeom prst="rect">
            <a:avLst/>
          </a:prstGeom>
        </p:spPr>
      </p:pic>
    </p:spTree>
    <p:extLst>
      <p:ext uri="{BB962C8B-B14F-4D97-AF65-F5344CB8AC3E}">
        <p14:creationId xmlns:p14="http://schemas.microsoft.com/office/powerpoint/2010/main" val="15671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solidFill>
                  <a:srgbClr val="00B050"/>
                </a:solidFill>
              </a:rPr>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pic>
        <p:nvPicPr>
          <p:cNvPr id="5" name="Picture 4">
            <a:extLst>
              <a:ext uri="{FF2B5EF4-FFF2-40B4-BE49-F238E27FC236}">
                <a16:creationId xmlns:a16="http://schemas.microsoft.com/office/drawing/2014/main" id="{6BCC7033-B503-1D45-8ED0-3B2F0AE0512B}"/>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rgbClr val="00B050"/>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FFC000"/>
                </a:solidFill>
              </a:rPr>
              <a:t>http://react-tesla-charge-</a:t>
            </a:r>
            <a:r>
              <a:rPr lang="en-US" sz="4000" b="1" dirty="0" err="1">
                <a:solidFill>
                  <a:srgbClr val="FFC000"/>
                </a:solidFill>
              </a:rPr>
              <a:t>calculator.surge.sh</a:t>
            </a:r>
            <a:r>
              <a:rPr lang="en-US" sz="4000" b="1" dirty="0">
                <a:solidFill>
                  <a:srgbClr val="FFC000"/>
                </a:solidFill>
              </a:rPr>
              <a:t>/</a:t>
            </a:r>
          </a:p>
        </p:txBody>
      </p:sp>
      <p:pic>
        <p:nvPicPr>
          <p:cNvPr id="4" name="Picture 3">
            <a:extLst>
              <a:ext uri="{FF2B5EF4-FFF2-40B4-BE49-F238E27FC236}">
                <a16:creationId xmlns:a16="http://schemas.microsoft.com/office/drawing/2014/main" id="{AFEA673C-9D2A-E847-8BB6-45180726695E}"/>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2434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solidFill>
                  <a:srgbClr val="00B050"/>
                </a:solidFill>
              </a:rPr>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solidFill>
                  <a:srgbClr val="00B050"/>
                </a:solidFill>
              </a:rPr>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00B050"/>
                </a:solidFill>
              </a:rPr>
              <a:t>App</a:t>
            </a:r>
            <a:r>
              <a:rPr lang="en-US" dirty="0"/>
              <a:t>&gt; </a:t>
            </a:r>
            <a:r>
              <a:rPr lang="en-US" dirty="0">
                <a:solidFill>
                  <a:srgbClr val="FFC000"/>
                </a:solidFill>
              </a:rPr>
              <a:t>--- </a:t>
            </a:r>
            <a:r>
              <a:rPr lang="en-US" i="1" dirty="0">
                <a:solidFill>
                  <a:srgbClr val="FFC000"/>
                </a:solidFill>
                <a:latin typeface="Abadi MT Condensed Light" panose="020B0306030101010103" pitchFamily="34" charset="77"/>
              </a:rPr>
              <a:t>Application entry point</a:t>
            </a:r>
            <a:br>
              <a:rPr lang="en-US" dirty="0"/>
            </a:br>
            <a:r>
              <a:rPr lang="en-US" dirty="0"/>
              <a:t>	&lt;</a:t>
            </a:r>
            <a:r>
              <a:rPr lang="en-US" b="1" dirty="0" err="1">
                <a:solidFill>
                  <a:srgbClr val="92D050"/>
                </a:solidFill>
              </a:rPr>
              <a:t>TeslaHeader</a:t>
            </a:r>
            <a:r>
              <a:rPr lang="en-US" dirty="0"/>
              <a:t>&gt;&lt;/</a:t>
            </a:r>
            <a:r>
              <a:rPr lang="en-US" b="1" dirty="0" err="1">
                <a:solidFill>
                  <a:srgbClr val="92D050"/>
                </a:solidFill>
              </a:rPr>
              <a:t>TeslaHeader</a:t>
            </a:r>
            <a:r>
              <a:rPr lang="en-US" dirty="0"/>
              <a:t>&gt;</a:t>
            </a:r>
            <a:br>
              <a:rPr lang="en-US" dirty="0"/>
            </a:br>
            <a:r>
              <a:rPr lang="en-US" dirty="0"/>
              <a:t>		&lt;</a:t>
            </a:r>
            <a:r>
              <a:rPr lang="en-US" b="1" dirty="0" err="1">
                <a:solidFill>
                  <a:srgbClr val="FFC000"/>
                </a:solidFill>
              </a:rPr>
              <a:t>TeslaBattery</a:t>
            </a:r>
            <a:r>
              <a:rPr lang="en-US" dirty="0"/>
              <a:t>&gt; </a:t>
            </a:r>
            <a:r>
              <a:rPr lang="en-US" dirty="0">
                <a:solidFill>
                  <a:schemeClr val="accent2"/>
                </a:solidFill>
              </a:rPr>
              <a:t>--- </a:t>
            </a:r>
            <a:r>
              <a:rPr lang="en-US" i="1" dirty="0">
                <a:solidFill>
                  <a:schemeClr val="accent4"/>
                </a:solidFill>
                <a:latin typeface="Abadi MT Condensed Light" panose="020B0306030101010103" pitchFamily="34" charset="77"/>
              </a:rPr>
              <a:t>Container Component</a:t>
            </a:r>
            <a:br>
              <a:rPr lang="en-US" dirty="0"/>
            </a:br>
            <a:r>
              <a:rPr lang="en-US" dirty="0"/>
              <a:t>			&lt;</a:t>
            </a:r>
            <a:r>
              <a:rPr lang="en-US" b="1" dirty="0" err="1">
                <a:solidFill>
                  <a:schemeClr val="accent2"/>
                </a:solidFill>
              </a:rPr>
              <a:t>TeslaCar</a:t>
            </a:r>
            <a:r>
              <a:rPr lang="en-US" dirty="0"/>
              <a:t> /&gt; </a:t>
            </a:r>
            <a:r>
              <a:rPr lang="en-US" dirty="0">
                <a:solidFill>
                  <a:srgbClr val="FFC000"/>
                </a:solidFill>
              </a:rPr>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TeslaStats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 </a:t>
            </a:r>
            <a:br>
              <a:rPr lang="en-US" dirty="0"/>
            </a:br>
            <a:r>
              <a:rPr lang="en-US" dirty="0"/>
              <a:t>			&lt;</a:t>
            </a:r>
            <a:r>
              <a:rPr lang="en-US" b="1" dirty="0" err="1">
                <a:solidFill>
                  <a:schemeClr val="accent2"/>
                </a:solidFill>
              </a:rPr>
              <a:t>TeslaCounter</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TeslaClimate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TeslaWheels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i="1" dirty="0"/>
            </a:br>
            <a:r>
              <a:rPr lang="en-US" dirty="0"/>
              <a:t>			&lt;</a:t>
            </a:r>
            <a:r>
              <a:rPr lang="en-US" b="1" dirty="0" err="1">
                <a:solidFill>
                  <a:schemeClr val="accent2"/>
                </a:solidFill>
              </a:rPr>
              <a:t>TeslaNotice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rgbClr val="FFC000"/>
                </a:solidFill>
              </a:rPr>
              <a:t>TeslaBattery</a:t>
            </a:r>
            <a:r>
              <a:rPr lang="en-US" dirty="0"/>
              <a:t>&gt;</a:t>
            </a:r>
            <a:br>
              <a:rPr lang="en-US" dirty="0"/>
            </a:br>
            <a:r>
              <a:rPr lang="en-US" dirty="0"/>
              <a:t>&lt;/</a:t>
            </a:r>
            <a:r>
              <a:rPr lang="en-US" b="1" dirty="0">
                <a:solidFill>
                  <a:srgbClr val="00B050"/>
                </a:solidFill>
              </a:rPr>
              <a:t>App</a:t>
            </a:r>
            <a:r>
              <a:rPr lang="en-US" dirty="0"/>
              <a:t>&gt;</a:t>
            </a:r>
          </a:p>
        </p:txBody>
      </p:sp>
      <p:pic>
        <p:nvPicPr>
          <p:cNvPr id="4" name="Picture 3">
            <a:extLst>
              <a:ext uri="{FF2B5EF4-FFF2-40B4-BE49-F238E27FC236}">
                <a16:creationId xmlns:a16="http://schemas.microsoft.com/office/drawing/2014/main" id="{C26C4404-4389-F048-B5E2-9BB4D655F165}"/>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052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solidFill>
                  <a:srgbClr val="00B050"/>
                </a:solidFill>
              </a:rPr>
              <a:t>Entry Point</a:t>
            </a:r>
            <a:endParaRPr lang="en-US" dirty="0">
              <a:solidFill>
                <a:srgbClr val="00B05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normAutofit fontScale="90000"/>
          </a:bodyPr>
          <a:lstStyle/>
          <a:p>
            <a:pPr algn="ctr"/>
            <a:br>
              <a:rPr lang="en-US" b="1" dirty="0">
                <a:solidFill>
                  <a:srgbClr val="00B050"/>
                </a:solidFill>
              </a:rPr>
            </a:br>
            <a:r>
              <a:rPr lang="en-US" b="1" dirty="0">
                <a:solidFill>
                  <a:srgbClr val="00B050"/>
                </a:solidFill>
              </a:rPr>
              <a:t>Tesla Battery Component</a:t>
            </a:r>
            <a:br>
              <a:rPr lang="en-US" b="1" dirty="0">
                <a:solidFill>
                  <a:srgbClr val="00B050"/>
                </a:solidFill>
              </a:rPr>
            </a:br>
            <a:endParaRPr lang="en-US" dirty="0"/>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r>
              <a:rPr lang="en-US" sz="4800" u="sng" dirty="0">
                <a:solidFill>
                  <a:srgbClr val="92D050"/>
                </a:solidFill>
              </a:rPr>
              <a:t>Provides:</a:t>
            </a:r>
          </a:p>
          <a:p>
            <a:pPr marL="0" indent="0" algn="ctr">
              <a:buNone/>
            </a:pPr>
            <a:r>
              <a:rPr lang="en-US" sz="4800" dirty="0"/>
              <a:t> </a:t>
            </a:r>
            <a:r>
              <a:rPr lang="en-US" sz="4800" dirty="0">
                <a:solidFill>
                  <a:schemeClr val="accent6"/>
                </a:solidFill>
              </a:rPr>
              <a:t>data = local state</a:t>
            </a:r>
          </a:p>
          <a:p>
            <a:pPr marL="0" indent="0" algn="ctr">
              <a:buNone/>
            </a:pPr>
            <a:r>
              <a:rPr lang="en-US" sz="4800" dirty="0">
                <a:solidFill>
                  <a:schemeClr val="accent6"/>
                </a:solidFill>
              </a:rPr>
              <a:t> props</a:t>
            </a:r>
          </a:p>
          <a:p>
            <a:pPr marL="0" indent="0" algn="ctr">
              <a:buNone/>
            </a:pPr>
            <a:r>
              <a:rPr lang="en-US" sz="4800" dirty="0">
                <a:solidFill>
                  <a:schemeClr val="accent6"/>
                </a:solidFill>
              </a:rPr>
              <a:t> actions</a:t>
            </a:r>
          </a:p>
          <a:p>
            <a:pPr marL="0" indent="0" algn="ctr">
              <a:buNone/>
            </a:pPr>
            <a:endParaRPr lang="en-US" sz="4800" dirty="0">
              <a:solidFill>
                <a:srgbClr val="00B050"/>
              </a:solidFill>
            </a:endParaRPr>
          </a:p>
        </p:txBody>
      </p:sp>
      <p:pic>
        <p:nvPicPr>
          <p:cNvPr id="4" name="Picture 3">
            <a:extLst>
              <a:ext uri="{FF2B5EF4-FFF2-40B4-BE49-F238E27FC236}">
                <a16:creationId xmlns:a16="http://schemas.microsoft.com/office/drawing/2014/main" id="{0EEAFA67-240C-1D49-9F77-472A023C308E}"/>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7956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00B05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pPr marL="0" indent="0" algn="ctr">
              <a:buNone/>
            </a:pPr>
            <a:r>
              <a:rPr lang="en-US" b="1" dirty="0"/>
              <a:t>Choose your framework, ReactJS or </a:t>
            </a:r>
            <a:r>
              <a:rPr lang="en-US" b="1" dirty="0" err="1"/>
              <a:t>Vue.js</a:t>
            </a:r>
            <a:r>
              <a:rPr lang="en-US" b="1" dirty="0"/>
              <a:t>!</a:t>
            </a:r>
          </a:p>
          <a:p>
            <a:pPr marL="0" indent="0" algn="ctr">
              <a:buNone/>
            </a:pPr>
            <a:endParaRPr lang="en-US" dirty="0"/>
          </a:p>
          <a:p>
            <a:pPr marL="0" indent="0" algn="ctr">
              <a:buNone/>
            </a:pPr>
            <a:r>
              <a:rPr lang="en-US" dirty="0"/>
              <a:t>Component tree</a:t>
            </a:r>
          </a:p>
          <a:p>
            <a:pPr marL="0" indent="0" algn="ctr">
              <a:buNone/>
            </a:pPr>
            <a:r>
              <a:rPr lang="en-US" dirty="0"/>
              <a:t>Explain </a:t>
            </a:r>
            <a:r>
              <a:rPr lang="en-US" dirty="0" err="1"/>
              <a:t>Vue.js</a:t>
            </a:r>
            <a:endParaRPr lang="en-US" dirty="0"/>
          </a:p>
          <a:p>
            <a:pPr marL="0" indent="0" algn="ctr">
              <a:buNone/>
            </a:pPr>
            <a:r>
              <a:rPr lang="en-US" dirty="0"/>
              <a:t>Explain ReactJS</a:t>
            </a:r>
          </a:p>
          <a:p>
            <a:pPr marL="0" indent="0" algn="ctr">
              <a:buNone/>
            </a:pPr>
            <a:r>
              <a:rPr lang="en-US" dirty="0"/>
              <a:t>Start Workshop</a:t>
            </a:r>
          </a:p>
        </p:txBody>
      </p:sp>
      <p:pic>
        <p:nvPicPr>
          <p:cNvPr id="5" name="Picture 4">
            <a:extLst>
              <a:ext uri="{FF2B5EF4-FFF2-40B4-BE49-F238E27FC236}">
                <a16:creationId xmlns:a16="http://schemas.microsoft.com/office/drawing/2014/main" id="{687EA4C6-33B9-3141-AB6D-4355DF8A9661}"/>
              </a:ext>
            </a:extLst>
          </p:cNvPr>
          <p:cNvPicPr>
            <a:picLocks noChangeAspect="1"/>
          </p:cNvPicPr>
          <p:nvPr/>
        </p:nvPicPr>
        <p:blipFill>
          <a:blip r:embed="rId2"/>
          <a:stretch>
            <a:fillRect/>
          </a:stretch>
        </p:blipFill>
        <p:spPr>
          <a:xfrm>
            <a:off x="7569382" y="3922416"/>
            <a:ext cx="488960" cy="488960"/>
          </a:xfrm>
          <a:prstGeom prst="rect">
            <a:avLst/>
          </a:prstGeom>
        </p:spPr>
      </p:pic>
      <p:pic>
        <p:nvPicPr>
          <p:cNvPr id="6" name="Picture 5">
            <a:extLst>
              <a:ext uri="{FF2B5EF4-FFF2-40B4-BE49-F238E27FC236}">
                <a16:creationId xmlns:a16="http://schemas.microsoft.com/office/drawing/2014/main" id="{5BBAED8E-7CE5-5B47-B3CF-EBA979F0F926}"/>
              </a:ext>
            </a:extLst>
          </p:cNvPr>
          <p:cNvPicPr>
            <a:picLocks noChangeAspect="1"/>
          </p:cNvPicPr>
          <p:nvPr/>
        </p:nvPicPr>
        <p:blipFill>
          <a:blip r:embed="rId3"/>
          <a:stretch>
            <a:fillRect/>
          </a:stretch>
        </p:blipFill>
        <p:spPr>
          <a:xfrm>
            <a:off x="7410391" y="4411376"/>
            <a:ext cx="806942" cy="570320"/>
          </a:xfrm>
          <a:prstGeom prst="rect">
            <a:avLst/>
          </a:prstGeom>
        </p:spPr>
      </p:pic>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solidFill>
                  <a:srgbClr val="00B050"/>
                </a:solidFill>
              </a:rPr>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solidFill>
                  <a:srgbClr val="00B050"/>
                </a:solidFill>
              </a:rPr>
              <a:t>Tesla Battery Service</a:t>
            </a:r>
            <a:endParaRPr lang="en-US" sz="4800" dirty="0">
              <a:solidFill>
                <a:srgbClr val="00B050"/>
              </a:solidFill>
            </a:endParaRPr>
          </a:p>
        </p:txBody>
      </p:sp>
      <p:pic>
        <p:nvPicPr>
          <p:cNvPr id="4" name="Picture 3">
            <a:extLst>
              <a:ext uri="{FF2B5EF4-FFF2-40B4-BE49-F238E27FC236}">
                <a16:creationId xmlns:a16="http://schemas.microsoft.com/office/drawing/2014/main" id="{648C9571-54B3-1441-A06D-ED03DE652F2F}"/>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04672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4CED-F841-BE49-9EAB-5F30F307C09D}"/>
              </a:ext>
            </a:extLst>
          </p:cNvPr>
          <p:cNvSpPr>
            <a:spLocks noGrp="1"/>
          </p:cNvSpPr>
          <p:nvPr>
            <p:ph type="title"/>
          </p:nvPr>
        </p:nvSpPr>
        <p:spPr/>
        <p:txBody>
          <a:bodyPr>
            <a:normAutofit fontScale="90000"/>
          </a:bodyPr>
          <a:lstStyle/>
          <a:p>
            <a:pPr algn="ctr"/>
            <a:br>
              <a:rPr lang="en-US" b="1" dirty="0"/>
            </a:br>
            <a:br>
              <a:rPr lang="en-US" b="1" dirty="0"/>
            </a:br>
            <a:r>
              <a:rPr lang="en-US" b="1" dirty="0">
                <a:solidFill>
                  <a:srgbClr val="00B050"/>
                </a:solidFill>
              </a:rPr>
              <a:t>Tesla Battery Service</a:t>
            </a:r>
            <a:br>
              <a:rPr lang="en-US" dirty="0"/>
            </a:br>
            <a:br>
              <a:rPr lang="en-US" b="1" dirty="0"/>
            </a:br>
            <a:endParaRPr lang="en-US" dirty="0"/>
          </a:p>
        </p:txBody>
      </p:sp>
      <p:sp>
        <p:nvSpPr>
          <p:cNvPr id="3" name="Content Placeholder 2">
            <a:extLst>
              <a:ext uri="{FF2B5EF4-FFF2-40B4-BE49-F238E27FC236}">
                <a16:creationId xmlns:a16="http://schemas.microsoft.com/office/drawing/2014/main" id="{FD0F8B01-110E-7B4E-A911-C0E775672CF0}"/>
              </a:ext>
            </a:extLst>
          </p:cNvPr>
          <p:cNvSpPr>
            <a:spLocks noGrp="1"/>
          </p:cNvSpPr>
          <p:nvPr>
            <p:ph idx="1"/>
          </p:nvPr>
        </p:nvSpPr>
        <p:spPr>
          <a:xfrm>
            <a:off x="838200" y="1825625"/>
            <a:ext cx="10515600" cy="4351338"/>
          </a:xfrm>
        </p:spPr>
        <p:txBody>
          <a:bodyPr>
            <a:normAutofit/>
          </a:bodyPr>
          <a:lstStyle/>
          <a:p>
            <a:pPr marL="0" indent="0" algn="ctr">
              <a:buNone/>
            </a:pPr>
            <a:r>
              <a:rPr lang="en-US" b="1" dirty="0"/>
              <a:t>Provides the data</a:t>
            </a:r>
            <a:endParaRPr lang="en-US" dirty="0"/>
          </a:p>
          <a:p>
            <a:pPr marL="0" indent="0">
              <a:buNone/>
            </a:pPr>
            <a:endParaRPr lang="en-US" b="1" dirty="0"/>
          </a:p>
          <a:p>
            <a:pPr marL="0" indent="0">
              <a:buNone/>
            </a:pPr>
            <a:r>
              <a:rPr lang="en-US" b="1" dirty="0" err="1">
                <a:solidFill>
                  <a:srgbClr val="00B050"/>
                </a:solidFill>
              </a:rPr>
              <a:t>tesla_models</a:t>
            </a:r>
            <a:r>
              <a:rPr lang="en-US" b="1" dirty="0">
                <a:solidFill>
                  <a:srgbClr val="00B050"/>
                </a:solidFill>
              </a:rPr>
              <a:t> </a:t>
            </a:r>
            <a:r>
              <a:rPr lang="en-US" dirty="0"/>
              <a:t>= </a:t>
            </a:r>
            <a:r>
              <a:rPr lang="en-US" b="1" dirty="0">
                <a:solidFill>
                  <a:schemeClr val="accent2"/>
                </a:solidFill>
              </a:rPr>
              <a:t>'60', '60D', '75', '75D', '90D', 'P100D’</a:t>
            </a:r>
          </a:p>
          <a:p>
            <a:endParaRPr lang="en-US" b="1" dirty="0"/>
          </a:p>
          <a:p>
            <a:endParaRPr lang="en-US" b="1" dirty="0">
              <a:solidFill>
                <a:schemeClr val="accent2"/>
              </a:solidFill>
            </a:endParaRPr>
          </a:p>
          <a:p>
            <a:endParaRPr lang="en-US" dirty="0"/>
          </a:p>
        </p:txBody>
      </p:sp>
      <p:pic>
        <p:nvPicPr>
          <p:cNvPr id="5" name="Picture 4">
            <a:extLst>
              <a:ext uri="{FF2B5EF4-FFF2-40B4-BE49-F238E27FC236}">
                <a16:creationId xmlns:a16="http://schemas.microsoft.com/office/drawing/2014/main" id="{D158FB88-3572-9F4D-861E-8428DEE46406}"/>
              </a:ext>
            </a:extLst>
          </p:cNvPr>
          <p:cNvPicPr>
            <a:picLocks noChangeAspect="1"/>
          </p:cNvPicPr>
          <p:nvPr/>
        </p:nvPicPr>
        <p:blipFill>
          <a:blip r:embed="rId2"/>
          <a:stretch>
            <a:fillRect/>
          </a:stretch>
        </p:blipFill>
        <p:spPr>
          <a:xfrm>
            <a:off x="8852162" y="3508512"/>
            <a:ext cx="3103591" cy="3200400"/>
          </a:xfrm>
          <a:prstGeom prst="rect">
            <a:avLst/>
          </a:prstGeom>
        </p:spPr>
      </p:pic>
      <p:graphicFrame>
        <p:nvGraphicFramePr>
          <p:cNvPr id="6" name="Table 5">
            <a:extLst>
              <a:ext uri="{FF2B5EF4-FFF2-40B4-BE49-F238E27FC236}">
                <a16:creationId xmlns:a16="http://schemas.microsoft.com/office/drawing/2014/main" id="{3266B145-1980-274B-87D6-044F22E7AA6A}"/>
              </a:ext>
            </a:extLst>
          </p:cNvPr>
          <p:cNvGraphicFramePr>
            <a:graphicFrameLocks noGrp="1"/>
          </p:cNvGraphicFramePr>
          <p:nvPr>
            <p:extLst>
              <p:ext uri="{D42A27DB-BD31-4B8C-83A1-F6EECF244321}">
                <p14:modId xmlns:p14="http://schemas.microsoft.com/office/powerpoint/2010/main" val="3206405822"/>
              </p:ext>
            </p:extLst>
          </p:nvPr>
        </p:nvGraphicFramePr>
        <p:xfrm>
          <a:off x="1003852" y="4538213"/>
          <a:ext cx="7714976" cy="2170699"/>
        </p:xfrm>
        <a:graphic>
          <a:graphicData uri="http://schemas.openxmlformats.org/drawingml/2006/table">
            <a:tbl>
              <a:tblPr firstRow="1" bandRow="1">
                <a:tableStyleId>{073A0DAA-6AF3-43AB-8588-CEC1D06C72B9}</a:tableStyleId>
              </a:tblPr>
              <a:tblGrid>
                <a:gridCol w="7714976">
                  <a:extLst>
                    <a:ext uri="{9D8B030D-6E8A-4147-A177-3AD203B41FA5}">
                      <a16:colId xmlns:a16="http://schemas.microsoft.com/office/drawing/2014/main" val="2200094965"/>
                    </a:ext>
                  </a:extLst>
                </a:gridCol>
              </a:tblGrid>
              <a:tr h="2170699">
                <a:tc>
                  <a: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a:t>
                      </a:r>
                      <a:r>
                        <a:rPr lang="en-US" sz="2200" b="1">
                          <a:solidFill>
                            <a:srgbClr val="C00000"/>
                          </a:solidFill>
                        </a:rPr>
                        <a:t>wheelsize   </a:t>
                      </a:r>
                      <a:endParaRPr lang="en-US" sz="2200" b="1" dirty="0">
                        <a:solidFill>
                          <a:srgbClr val="C00000"/>
                        </a:solidFill>
                      </a:endParaRP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txBody>
                  <a:tcPr/>
                </a:tc>
                <a:extLst>
                  <a:ext uri="{0D108BD9-81ED-4DB2-BD59-A6C34878D82A}">
                    <a16:rowId xmlns:a16="http://schemas.microsoft.com/office/drawing/2014/main" val="3838878661"/>
                  </a:ext>
                </a:extLst>
              </a:tr>
            </a:tbl>
          </a:graphicData>
        </a:graphic>
      </p:graphicFrame>
    </p:spTree>
    <p:extLst>
      <p:ext uri="{BB962C8B-B14F-4D97-AF65-F5344CB8AC3E}">
        <p14:creationId xmlns:p14="http://schemas.microsoft.com/office/powerpoint/2010/main" val="1974005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pPr algn="ctr"/>
            <a:r>
              <a:rPr lang="en-US" b="1" dirty="0">
                <a:solidFill>
                  <a:srgbClr val="00B050"/>
                </a:solidFill>
              </a:rPr>
              <a:t>Exercise: check Tesla Battery Service</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pPr algn="ctr"/>
            <a:r>
              <a:rPr lang="en-US" b="1" dirty="0">
                <a:solidFill>
                  <a:srgbClr val="00B050"/>
                </a:solidFill>
              </a:rPr>
              <a:t>Hints:</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p:txBody>
          <a:bodyPr>
            <a:normAutofit/>
          </a:bodyPr>
          <a:lstStyle/>
          <a:p>
            <a:r>
              <a:rPr lang="en-US" dirty="0"/>
              <a:t>tesla-</a:t>
            </a:r>
            <a:r>
              <a:rPr lang="en-US" dirty="0" err="1"/>
              <a:t>battery.component</a:t>
            </a:r>
            <a:r>
              <a:rPr lang="en-US" dirty="0"/>
              <a:t> </a:t>
            </a:r>
            <a:r>
              <a:rPr lang="en-US" dirty="0">
                <a:sym typeface="Wingdings" pitchFamily="2" charset="2"/>
              </a:rPr>
              <a:t></a:t>
            </a:r>
            <a:r>
              <a:rPr lang="en-US" dirty="0"/>
              <a:t> </a:t>
            </a:r>
            <a:r>
              <a:rPr lang="en-US" b="1" dirty="0">
                <a:solidFill>
                  <a:srgbClr val="00B050"/>
                </a:solidFill>
              </a:rPr>
              <a:t>stats()-function </a:t>
            </a:r>
            <a:r>
              <a:rPr lang="en-US" dirty="0"/>
              <a:t>is for calculating the maximum battery range per model. This range is based on the user input (</a:t>
            </a:r>
            <a:r>
              <a:rPr lang="en-US" b="1" dirty="0" err="1"/>
              <a:t>wheelsize</a:t>
            </a:r>
            <a:r>
              <a:rPr lang="en-US" b="1" dirty="0"/>
              <a:t> – climate – speed - </a:t>
            </a:r>
            <a:r>
              <a:rPr lang="en-US" b="1" dirty="0" err="1"/>
              <a:t>temparature</a:t>
            </a:r>
            <a:r>
              <a:rPr lang="en-US" dirty="0"/>
              <a:t>)</a:t>
            </a:r>
          </a:p>
          <a:p>
            <a:endParaRPr lang="en-US" dirty="0"/>
          </a:p>
          <a:p>
            <a:r>
              <a:rPr lang="en-US" dirty="0"/>
              <a:t>tesla-</a:t>
            </a:r>
            <a:r>
              <a:rPr lang="en-US" dirty="0" err="1"/>
              <a:t>battery.component</a:t>
            </a:r>
            <a:r>
              <a:rPr lang="en-US" dirty="0"/>
              <a:t> </a:t>
            </a:r>
            <a:r>
              <a:rPr lang="en-US" dirty="0">
                <a:sym typeface="Wingdings" pitchFamily="2" charset="2"/>
              </a:rPr>
              <a:t> changed </a:t>
            </a:r>
            <a:r>
              <a:rPr lang="en-US" dirty="0"/>
              <a:t>props (</a:t>
            </a:r>
            <a:r>
              <a:rPr lang="en-US" b="1"/>
              <a:t>wheelsize </a:t>
            </a:r>
            <a:r>
              <a:rPr lang="en-US" b="1" dirty="0"/>
              <a:t>– climate – speed - </a:t>
            </a:r>
            <a:r>
              <a:rPr lang="en-US" b="1" dirty="0" err="1"/>
              <a:t>temparature</a:t>
            </a:r>
            <a:r>
              <a:rPr lang="en-US" dirty="0"/>
              <a:t>) </a:t>
            </a:r>
            <a:r>
              <a:rPr lang="en-US" dirty="0">
                <a:highlight>
                  <a:srgbClr val="FFFF00"/>
                </a:highlight>
              </a:rPr>
              <a:t>2-way</a:t>
            </a:r>
            <a:r>
              <a:rPr lang="en-US" dirty="0"/>
              <a:t> </a:t>
            </a:r>
            <a:r>
              <a:rPr lang="en-US" dirty="0">
                <a:highlight>
                  <a:srgbClr val="FFFF00"/>
                </a:highlight>
              </a:rPr>
              <a:t>databinding</a:t>
            </a:r>
            <a:r>
              <a:rPr lang="en-US" dirty="0"/>
              <a:t> for passing props </a:t>
            </a:r>
            <a:r>
              <a:rPr lang="en-US" dirty="0">
                <a:sym typeface="Wingdings" pitchFamily="2" charset="2"/>
              </a:rPr>
              <a:t></a:t>
            </a:r>
            <a:r>
              <a:rPr lang="en-US" dirty="0" err="1">
                <a:sym typeface="Wingdings" pitchFamily="2" charset="2"/>
              </a:rPr>
              <a:t>zie</a:t>
            </a:r>
            <a:r>
              <a:rPr lang="en-US" dirty="0">
                <a:sym typeface="Wingdings" pitchFamily="2" charset="2"/>
              </a:rPr>
              <a:t> </a:t>
            </a:r>
            <a:r>
              <a:rPr lang="en-US" dirty="0"/>
              <a:t>tesla-</a:t>
            </a:r>
            <a:r>
              <a:rPr lang="en-US" dirty="0" err="1"/>
              <a:t>battery.component</a:t>
            </a:r>
            <a:r>
              <a:rPr lang="en-US" dirty="0"/>
              <a:t>  </a:t>
            </a:r>
            <a:r>
              <a:rPr lang="en-US" dirty="0">
                <a:sym typeface="Wingdings" pitchFamily="2" charset="2"/>
              </a:rPr>
              <a:t> </a:t>
            </a:r>
            <a:r>
              <a:rPr lang="en-US" b="1" dirty="0">
                <a:solidFill>
                  <a:srgbClr val="00B050"/>
                </a:solidFill>
                <a:sym typeface="Wingdings" pitchFamily="2" charset="2"/>
              </a:rPr>
              <a:t>v-model </a:t>
            </a:r>
            <a:r>
              <a:rPr lang="en-US" b="1" dirty="0" err="1">
                <a:solidFill>
                  <a:srgbClr val="00B050"/>
                </a:solidFill>
                <a:sym typeface="Wingdings" pitchFamily="2" charset="2"/>
              </a:rPr>
              <a:t>en</a:t>
            </a:r>
            <a:r>
              <a:rPr lang="en-US" b="1" dirty="0">
                <a:solidFill>
                  <a:srgbClr val="00B050"/>
                </a:solidFill>
                <a:sym typeface="Wingdings" pitchFamily="2" charset="2"/>
              </a:rPr>
              <a:t> $emit  value</a:t>
            </a:r>
            <a:endParaRPr lang="en-US" b="1" dirty="0">
              <a:solidFill>
                <a:srgbClr val="00B050"/>
              </a:solidFill>
            </a:endParaRP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1240B47-B62E-644F-9516-FDDA99194A46}"/>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717210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2"/>
          <a:stretch>
            <a:fillRect/>
          </a:stretch>
        </p:blipFill>
        <p:spPr>
          <a:xfrm>
            <a:off x="3168502" y="0"/>
            <a:ext cx="6608677" cy="6814821"/>
          </a:xfrm>
          <a:prstGeom prst="rect">
            <a:avLst/>
          </a:prstGeom>
        </p:spPr>
      </p:pic>
    </p:spTree>
    <p:extLst>
      <p:ext uri="{BB962C8B-B14F-4D97-AF65-F5344CB8AC3E}">
        <p14:creationId xmlns:p14="http://schemas.microsoft.com/office/powerpoint/2010/main" val="3397685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pic>
        <p:nvPicPr>
          <p:cNvPr id="4" name="Picture 3">
            <a:extLst>
              <a:ext uri="{FF2B5EF4-FFF2-40B4-BE49-F238E27FC236}">
                <a16:creationId xmlns:a16="http://schemas.microsoft.com/office/drawing/2014/main" id="{F844D369-98FD-2B4D-A98F-869616F28B5F}"/>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89661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386238" y="4230326"/>
            <a:ext cx="229014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lang="en-US" b="1" i="1" dirty="0">
              <a:solidFill>
                <a:prstClr val="black"/>
              </a:solidFill>
              <a:latin typeface="Calibri" panose="020F0502020204030204"/>
            </a:endParaRPr>
          </a:p>
          <a:p>
            <a:pPr lvl="0">
              <a:defRPr/>
            </a:pPr>
            <a:r>
              <a:rPr lang="en-US" b="1" dirty="0">
                <a:solidFill>
                  <a:srgbClr val="C00000"/>
                </a:solidFill>
                <a:highlight>
                  <a:srgbClr val="FFFF00"/>
                </a:highlight>
              </a:rPr>
              <a:t>:</a:t>
            </a:r>
            <a:r>
              <a:rPr lang="en-US" b="1" dirty="0" err="1">
                <a:solidFill>
                  <a:srgbClr val="C00000"/>
                </a:solidFill>
                <a:highlight>
                  <a:srgbClr val="FFFF00"/>
                </a:highlight>
              </a:rPr>
              <a:t>wheelsize</a:t>
            </a:r>
            <a:endParaRPr lang="en-US" b="1" dirty="0">
              <a:solidFill>
                <a:srgbClr val="C00000"/>
              </a:solidFill>
              <a:highlight>
                <a:srgbClr val="FFFF00"/>
              </a:highlight>
            </a:endParaRPr>
          </a:p>
          <a:p>
            <a:pPr lvl="0">
              <a:defRPr/>
            </a:pPr>
            <a:r>
              <a:rPr lang="en-US" b="1" i="1" dirty="0">
                <a:solidFill>
                  <a:srgbClr val="C00000"/>
                </a:solidFill>
                <a:highlight>
                  <a:srgbClr val="FFFF00"/>
                </a:highlight>
                <a:latin typeface="Calibri" panose="020F0502020204030204"/>
              </a:rPr>
              <a:t>:</a:t>
            </a:r>
            <a:r>
              <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a typeface="+mn-ea"/>
                <a:cs typeface="+mn-cs"/>
              </a:rPr>
              <a:t>speed</a:t>
            </a:r>
            <a:endPar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2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1426082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Car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386367" y="2037768"/>
            <a:ext cx="2351767" cy="1477328"/>
          </a:xfrm>
          <a:prstGeom prst="rect">
            <a:avLst/>
          </a:prstGeom>
          <a:noFill/>
        </p:spPr>
        <p:txBody>
          <a:bodyPr wrap="square" rtlCol="0">
            <a:spAutoFit/>
          </a:bodyPr>
          <a:lstStyle/>
          <a:p>
            <a:endParaRPr lang="en-US" b="1" dirty="0">
              <a:solidFill>
                <a:srgbClr val="C00000"/>
              </a:solidFill>
            </a:endParaRPr>
          </a:p>
          <a:p>
            <a:r>
              <a:rPr lang="en-US" b="1" dirty="0">
                <a:solidFill>
                  <a:srgbClr val="C00000"/>
                </a:solidFill>
                <a:highlight>
                  <a:srgbClr val="FFFF00"/>
                </a:highlight>
              </a:rPr>
              <a:t>:</a:t>
            </a:r>
            <a:r>
              <a:rPr lang="en-US" sz="1600" b="1" dirty="0" err="1">
                <a:solidFill>
                  <a:srgbClr val="C00000"/>
                </a:solidFill>
                <a:highlight>
                  <a:srgbClr val="FFFF00"/>
                </a:highlight>
              </a:rPr>
              <a:t>wheelsize</a:t>
            </a:r>
            <a:r>
              <a:rPr lang="en-US" sz="1600" b="1" dirty="0"/>
              <a:t> </a:t>
            </a:r>
            <a:r>
              <a:rPr lang="en-US" sz="1600" dirty="0"/>
              <a:t>= [19,21]</a:t>
            </a:r>
            <a:endParaRPr lang="en-US" sz="1600" dirty="0">
              <a:highlight>
                <a:srgbClr val="FFFF00"/>
              </a:highlight>
            </a:endParaRPr>
          </a:p>
          <a:p>
            <a:r>
              <a:rPr lang="en-US" sz="1600" b="1" dirty="0">
                <a:solidFill>
                  <a:srgbClr val="C00000"/>
                </a:solidFill>
                <a:highlight>
                  <a:srgbClr val="FFFF00"/>
                </a:highlight>
              </a:rPr>
              <a:t>:speed</a:t>
            </a:r>
            <a:r>
              <a:rPr lang="en-US" sz="1600" b="1" dirty="0"/>
              <a:t> </a:t>
            </a:r>
            <a:r>
              <a:rPr lang="en-US" sz="1600" dirty="0"/>
              <a:t>= [45,50,55,60,65]</a:t>
            </a:r>
          </a:p>
          <a:p>
            <a:endParaRPr lang="en-US" dirty="0"/>
          </a:p>
          <a:p>
            <a:endParaRPr lang="en-US" dirty="0"/>
          </a:p>
        </p:txBody>
      </p:sp>
      <p:pic>
        <p:nvPicPr>
          <p:cNvPr id="6" name="Picture 5">
            <a:extLst>
              <a:ext uri="{FF2B5EF4-FFF2-40B4-BE49-F238E27FC236}">
                <a16:creationId xmlns:a16="http://schemas.microsoft.com/office/drawing/2014/main" id="{02D13F93-3567-6C41-A1DF-68B90D79F1CF}"/>
              </a:ext>
            </a:extLst>
          </p:cNvPr>
          <p:cNvPicPr>
            <a:picLocks noChangeAspect="1"/>
          </p:cNvPicPr>
          <p:nvPr/>
        </p:nvPicPr>
        <p:blipFill>
          <a:blip r:embed="rId3"/>
          <a:stretch>
            <a:fillRect/>
          </a:stretch>
        </p:blipFill>
        <p:spPr>
          <a:xfrm>
            <a:off x="11066105" y="5917498"/>
            <a:ext cx="672029" cy="672029"/>
          </a:xfrm>
          <a:prstGeom prst="rect">
            <a:avLst/>
          </a:prstGeom>
        </p:spPr>
      </p:pic>
      <p:pic>
        <p:nvPicPr>
          <p:cNvPr id="10" name="Content Placeholder 24">
            <a:extLst>
              <a:ext uri="{FF2B5EF4-FFF2-40B4-BE49-F238E27FC236}">
                <a16:creationId xmlns:a16="http://schemas.microsoft.com/office/drawing/2014/main" id="{C3B8DCE9-BD3B-4C4F-B2D1-395FB38DEE67}"/>
              </a:ext>
            </a:extLst>
          </p:cNvPr>
          <p:cNvPicPr>
            <a:picLocks noChangeAspect="1"/>
          </p:cNvPicPr>
          <p:nvPr/>
        </p:nvPicPr>
        <p:blipFill>
          <a:blip r:embed="rId4"/>
          <a:stretch>
            <a:fillRect/>
          </a:stretch>
        </p:blipFill>
        <p:spPr>
          <a:xfrm>
            <a:off x="181880" y="1690688"/>
            <a:ext cx="9088802" cy="8010521"/>
          </a:xfrm>
          <a:prstGeom prst="rect">
            <a:avLst/>
          </a:prstGeom>
        </p:spPr>
      </p:pic>
    </p:spTree>
    <p:extLst>
      <p:ext uri="{BB962C8B-B14F-4D97-AF65-F5344CB8AC3E}">
        <p14:creationId xmlns:p14="http://schemas.microsoft.com/office/powerpoint/2010/main" val="320156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a:xfrm>
            <a:off x="1524000" y="487881"/>
            <a:ext cx="9144000" cy="2387600"/>
          </a:xfrm>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a:xfrm>
            <a:off x="1524000" y="3639360"/>
            <a:ext cx="9144000" cy="1655762"/>
          </a:xfrm>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342012"/>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FC32-84F8-A445-8F84-6D104B1B17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81393A-2567-D347-814D-93217D26FBCE}"/>
              </a:ext>
            </a:extLst>
          </p:cNvPr>
          <p:cNvSpPr>
            <a:spLocks noGrp="1"/>
          </p:cNvSpPr>
          <p:nvPr>
            <p:ph idx="1"/>
          </p:nvPr>
        </p:nvSpPr>
        <p:spPr/>
        <p:txBody>
          <a:bodyPr>
            <a:normAutofit/>
          </a:bodyPr>
          <a:lstStyle/>
          <a:p>
            <a:pPr marL="0" indent="0" algn="ctr">
              <a:buNone/>
            </a:pPr>
            <a:r>
              <a:rPr lang="en-US" sz="4800" b="1" dirty="0">
                <a:solidFill>
                  <a:srgbClr val="00B050"/>
                </a:solidFill>
              </a:rPr>
              <a:t>Receiving props in Tesla Car Component</a:t>
            </a:r>
            <a:endParaRPr lang="en-US" sz="4800" dirty="0">
              <a:solidFill>
                <a:srgbClr val="00B050"/>
              </a:solidFill>
            </a:endParaRPr>
          </a:p>
        </p:txBody>
      </p:sp>
      <p:pic>
        <p:nvPicPr>
          <p:cNvPr id="4" name="Picture 3">
            <a:extLst>
              <a:ext uri="{FF2B5EF4-FFF2-40B4-BE49-F238E27FC236}">
                <a16:creationId xmlns:a16="http://schemas.microsoft.com/office/drawing/2014/main" id="{531EAC66-CE32-FD47-B673-EB1F49042238}"/>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500535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49D9-723E-434A-8B25-5D71A7D88377}"/>
              </a:ext>
            </a:extLst>
          </p:cNvPr>
          <p:cNvSpPr>
            <a:spLocks noGrp="1"/>
          </p:cNvSpPr>
          <p:nvPr>
            <p:ph type="title"/>
          </p:nvPr>
        </p:nvSpPr>
        <p:spPr/>
        <p:txBody>
          <a:bodyPr/>
          <a:lstStyle/>
          <a:p>
            <a:pPr algn="ctr"/>
            <a:r>
              <a:rPr lang="en-US" b="1" dirty="0"/>
              <a:t>Receiving props in </a:t>
            </a:r>
            <a:r>
              <a:rPr lang="en-US" b="1" i="1" dirty="0">
                <a:solidFill>
                  <a:srgbClr val="00B050"/>
                </a:solidFill>
              </a:rPr>
              <a:t>Tesla Car Component</a:t>
            </a:r>
          </a:p>
        </p:txBody>
      </p:sp>
      <p:pic>
        <p:nvPicPr>
          <p:cNvPr id="5" name="Content Placeholder 4">
            <a:extLst>
              <a:ext uri="{FF2B5EF4-FFF2-40B4-BE49-F238E27FC236}">
                <a16:creationId xmlns:a16="http://schemas.microsoft.com/office/drawing/2014/main" id="{581B475C-3411-6146-8B94-7DC69E47696C}"/>
              </a:ext>
            </a:extLst>
          </p:cNvPr>
          <p:cNvPicPr>
            <a:picLocks noGrp="1" noChangeAspect="1"/>
          </p:cNvPicPr>
          <p:nvPr>
            <p:ph idx="1"/>
          </p:nvPr>
        </p:nvPicPr>
        <p:blipFill>
          <a:blip r:embed="rId3"/>
          <a:stretch>
            <a:fillRect/>
          </a:stretch>
        </p:blipFill>
        <p:spPr>
          <a:xfrm>
            <a:off x="2564567" y="1428060"/>
            <a:ext cx="7261648" cy="4351338"/>
          </a:xfrm>
        </p:spPr>
      </p:pic>
      <p:sp>
        <p:nvSpPr>
          <p:cNvPr id="7" name="TextBox 6">
            <a:extLst>
              <a:ext uri="{FF2B5EF4-FFF2-40B4-BE49-F238E27FC236}">
                <a16:creationId xmlns:a16="http://schemas.microsoft.com/office/drawing/2014/main" id="{C9467EDF-67EA-B242-8017-092A59FA5AA0}"/>
              </a:ext>
            </a:extLst>
          </p:cNvPr>
          <p:cNvSpPr txBox="1"/>
          <p:nvPr/>
        </p:nvSpPr>
        <p:spPr>
          <a:xfrm>
            <a:off x="2385391" y="5973417"/>
            <a:ext cx="9372600" cy="523220"/>
          </a:xfrm>
          <a:prstGeom prst="rect">
            <a:avLst/>
          </a:prstGeom>
          <a:noFill/>
        </p:spPr>
        <p:txBody>
          <a:bodyPr wrap="square" rtlCol="0">
            <a:spAutoFit/>
          </a:bodyPr>
          <a:lstStyle/>
          <a:p>
            <a:r>
              <a:rPr lang="en-US" sz="2800" dirty="0"/>
              <a:t>&lt;</a:t>
            </a:r>
            <a:r>
              <a:rPr lang="en-US" sz="2800" b="1" dirty="0"/>
              <a:t>tesla-car</a:t>
            </a:r>
            <a:r>
              <a:rPr lang="en-US" sz="2800" dirty="0"/>
              <a:t> </a:t>
            </a:r>
            <a:r>
              <a:rPr lang="en-US" sz="2800" b="1" dirty="0">
                <a:solidFill>
                  <a:srgbClr val="C00000"/>
                </a:solidFill>
                <a:highlight>
                  <a:srgbClr val="FFFF00"/>
                </a:highlight>
              </a:rPr>
              <a:t>:</a:t>
            </a:r>
            <a:r>
              <a:rPr lang="en-US" sz="2800" b="1" dirty="0" err="1">
                <a:solidFill>
                  <a:srgbClr val="C00000"/>
                </a:solidFill>
                <a:highlight>
                  <a:srgbClr val="FFFF00"/>
                </a:highlight>
              </a:rPr>
              <a:t>wheelsize</a:t>
            </a:r>
            <a:r>
              <a:rPr lang="en-US" sz="2800" dirty="0"/>
              <a:t>="</a:t>
            </a:r>
            <a:r>
              <a:rPr lang="en-US" sz="2800" dirty="0" err="1"/>
              <a:t>tesla.wheels</a:t>
            </a:r>
            <a:r>
              <a:rPr lang="en-US" sz="2800" dirty="0"/>
              <a:t>" </a:t>
            </a:r>
            <a:r>
              <a:rPr lang="en-US" sz="2800" b="1" dirty="0">
                <a:solidFill>
                  <a:srgbClr val="C00000"/>
                </a:solidFill>
                <a:highlight>
                  <a:srgbClr val="FFFF00"/>
                </a:highlight>
              </a:rPr>
              <a:t>:speed</a:t>
            </a:r>
            <a:r>
              <a:rPr lang="en-US" sz="2800" dirty="0"/>
              <a:t>="</a:t>
            </a:r>
            <a:r>
              <a:rPr lang="en-US" sz="2800" dirty="0" err="1"/>
              <a:t>tesla.speed</a:t>
            </a:r>
            <a:r>
              <a:rPr lang="en-US" sz="2800" dirty="0"/>
              <a:t>" /&gt;</a:t>
            </a:r>
          </a:p>
        </p:txBody>
      </p:sp>
    </p:spTree>
    <p:extLst>
      <p:ext uri="{BB962C8B-B14F-4D97-AF65-F5344CB8AC3E}">
        <p14:creationId xmlns:p14="http://schemas.microsoft.com/office/powerpoint/2010/main" val="1458034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7200" b="1" i="1" dirty="0" err="1">
                <a:solidFill>
                  <a:srgbClr val="00B050"/>
                </a:solidFill>
              </a:rPr>
              <a:t>fn</a:t>
            </a:r>
            <a:r>
              <a:rPr lang="en-US" sz="7200" b="1" i="1" dirty="0">
                <a:solidFill>
                  <a:srgbClr val="00B050"/>
                </a:solidFill>
              </a:rPr>
              <a:t>(d) = V</a:t>
            </a:r>
            <a:endParaRPr lang="en-US" sz="7200"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1300825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Stats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52750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134264" y="4631458"/>
            <a:ext cx="8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:stats</a:t>
            </a:r>
            <a:endPar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ndParaRP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Stats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221002" y="1822791"/>
            <a:ext cx="3180178" cy="1200329"/>
          </a:xfrm>
          <a:prstGeom prst="rect">
            <a:avLst/>
          </a:prstGeom>
          <a:noFill/>
        </p:spPr>
        <p:txBody>
          <a:bodyPr wrap="square" rtlCol="0">
            <a:spAutoFit/>
          </a:bodyPr>
          <a:lstStyle/>
          <a:p>
            <a:endParaRPr lang="en-US" dirty="0"/>
          </a:p>
          <a:p>
            <a:endParaRPr lang="en-US" dirty="0"/>
          </a:p>
          <a:p>
            <a:r>
              <a:rPr lang="en-US" b="1" dirty="0">
                <a:highlight>
                  <a:srgbClr val="FFFF00"/>
                </a:highlight>
              </a:rPr>
              <a:t>:stats</a:t>
            </a:r>
            <a:r>
              <a:rPr lang="en-US" dirty="0"/>
              <a:t> = Array</a:t>
            </a:r>
          </a:p>
          <a:p>
            <a:endParaRPr lang="en-US" dirty="0"/>
          </a:p>
        </p:txBody>
      </p:sp>
      <p:pic>
        <p:nvPicPr>
          <p:cNvPr id="15" name="Picture 14">
            <a:extLst>
              <a:ext uri="{FF2B5EF4-FFF2-40B4-BE49-F238E27FC236}">
                <a16:creationId xmlns:a16="http://schemas.microsoft.com/office/drawing/2014/main" id="{52DB4AF7-FDD1-3C49-8AFA-4A37A705809C}"/>
              </a:ext>
            </a:extLst>
          </p:cNvPr>
          <p:cNvPicPr>
            <a:picLocks noChangeAspect="1"/>
          </p:cNvPicPr>
          <p:nvPr/>
        </p:nvPicPr>
        <p:blipFill>
          <a:blip r:embed="rId3"/>
          <a:stretch>
            <a:fillRect/>
          </a:stretch>
        </p:blipFill>
        <p:spPr>
          <a:xfrm>
            <a:off x="9221002" y="2974620"/>
            <a:ext cx="2743307" cy="2828878"/>
          </a:xfrm>
          <a:prstGeom prst="rect">
            <a:avLst/>
          </a:prstGeom>
        </p:spPr>
      </p:pic>
      <p:pic>
        <p:nvPicPr>
          <p:cNvPr id="8" name="Content Placeholder 24">
            <a:extLst>
              <a:ext uri="{FF2B5EF4-FFF2-40B4-BE49-F238E27FC236}">
                <a16:creationId xmlns:a16="http://schemas.microsoft.com/office/drawing/2014/main" id="{4AB16A1B-AF6B-884D-97A3-B2386F371B6D}"/>
              </a:ext>
            </a:extLst>
          </p:cNvPr>
          <p:cNvPicPr>
            <a:picLocks noChangeAspect="1"/>
          </p:cNvPicPr>
          <p:nvPr/>
        </p:nvPicPr>
        <p:blipFill>
          <a:blip r:embed="rId4"/>
          <a:stretch>
            <a:fillRect/>
          </a:stretch>
        </p:blipFill>
        <p:spPr>
          <a:xfrm>
            <a:off x="54434" y="1690688"/>
            <a:ext cx="9088802" cy="8010521"/>
          </a:xfrm>
          <a:prstGeom prst="rect">
            <a:avLst/>
          </a:prstGeom>
        </p:spPr>
      </p:pic>
    </p:spTree>
    <p:extLst>
      <p:ext uri="{BB962C8B-B14F-4D97-AF65-F5344CB8AC3E}">
        <p14:creationId xmlns:p14="http://schemas.microsoft.com/office/powerpoint/2010/main" val="3849120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props in </a:t>
            </a:r>
            <a:r>
              <a:rPr lang="en-US" b="1" i="1" dirty="0">
                <a:solidFill>
                  <a:srgbClr val="00B050"/>
                </a:solidFill>
              </a:rPr>
              <a:t>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3"/>
          <a:stretch>
            <a:fillRect/>
          </a:stretch>
        </p:blipFill>
        <p:spPr>
          <a:xfrm>
            <a:off x="2753892" y="1765990"/>
            <a:ext cx="6684215" cy="4962801"/>
          </a:xfrm>
        </p:spPr>
      </p:pic>
      <p:sp>
        <p:nvSpPr>
          <p:cNvPr id="6" name="TextBox 5">
            <a:extLst>
              <a:ext uri="{FF2B5EF4-FFF2-40B4-BE49-F238E27FC236}">
                <a16:creationId xmlns:a16="http://schemas.microsoft.com/office/drawing/2014/main" id="{87A0976F-7BA0-0140-B8B2-052042274691}"/>
              </a:ext>
            </a:extLst>
          </p:cNvPr>
          <p:cNvSpPr txBox="1"/>
          <p:nvPr/>
        </p:nvSpPr>
        <p:spPr>
          <a:xfrm>
            <a:off x="9591260" y="5734879"/>
            <a:ext cx="2126975" cy="369332"/>
          </a:xfrm>
          <a:prstGeom prst="rect">
            <a:avLst/>
          </a:prstGeom>
          <a:noFill/>
        </p:spPr>
        <p:txBody>
          <a:bodyPr wrap="square" rtlCol="0">
            <a:spAutoFit/>
          </a:bodyPr>
          <a:lstStyle/>
          <a:p>
            <a:r>
              <a:rPr lang="en-US" b="1" dirty="0"/>
              <a:t>filters</a:t>
            </a:r>
          </a:p>
        </p:txBody>
      </p:sp>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600740" cy="2862322"/>
          </a:xfrm>
          <a:prstGeom prst="rect">
            <a:avLst/>
          </a:prstGeom>
          <a:noFill/>
        </p:spPr>
        <p:txBody>
          <a:bodyPr wrap="square" rtlCol="0">
            <a:spAutoFit/>
          </a:bodyPr>
          <a:lstStyle/>
          <a:p>
            <a:r>
              <a:rPr lang="en-US" b="1" dirty="0">
                <a:highlight>
                  <a:srgbClr val="00FF00"/>
                </a:highlight>
              </a:rPr>
              <a:t>v-for</a:t>
            </a:r>
            <a:r>
              <a:rPr lang="en-US" b="1" dirty="0"/>
              <a:t>=“stat in stats”  </a:t>
            </a:r>
            <a:r>
              <a:rPr lang="en-US" b="1" dirty="0">
                <a:highlight>
                  <a:srgbClr val="FFFF00"/>
                </a:highlight>
              </a:rPr>
              <a:t>:key</a:t>
            </a:r>
          </a:p>
          <a:p>
            <a:endParaRPr lang="en-US" dirty="0"/>
          </a:p>
          <a:p>
            <a:endParaRPr lang="en-US" dirty="0"/>
          </a:p>
          <a:p>
            <a:r>
              <a:rPr lang="en-US" b="1" dirty="0">
                <a:solidFill>
                  <a:srgbClr val="C00000"/>
                </a:solidFill>
                <a:highlight>
                  <a:srgbClr val="00FF00"/>
                </a:highlight>
              </a:rPr>
              <a:t>|</a:t>
            </a:r>
            <a:r>
              <a:rPr lang="en-US" b="1" dirty="0"/>
              <a:t>  lowercase</a:t>
            </a:r>
          </a:p>
          <a:p>
            <a:endParaRPr lang="en-US" b="1" dirty="0"/>
          </a:p>
          <a:p>
            <a:endParaRPr lang="en-US" b="1" dirty="0"/>
          </a:p>
          <a:p>
            <a:endParaRPr lang="en-US" b="1" dirty="0"/>
          </a:p>
          <a:p>
            <a:endParaRPr lang="en-US" b="1" dirty="0"/>
          </a:p>
          <a:p>
            <a:endParaRPr lang="en-US" b="1" dirty="0"/>
          </a:p>
          <a:p>
            <a:r>
              <a:rPr lang="en-US" b="1" dirty="0">
                <a:highlight>
                  <a:srgbClr val="FFFF00"/>
                </a:highlight>
              </a:rPr>
              <a:t>stats</a:t>
            </a:r>
            <a:r>
              <a:rPr lang="en-US" b="1" dirty="0"/>
              <a:t>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solidFill>
                  <a:srgbClr val="00B050"/>
                </a:solidFill>
              </a:rPr>
              <a:t>v-model </a:t>
            </a:r>
            <a:r>
              <a:rPr lang="en-US" b="1" dirty="0"/>
              <a:t>(</a:t>
            </a:r>
            <a:r>
              <a:rPr lang="en-US" b="1" dirty="0">
                <a:solidFill>
                  <a:srgbClr val="92D050"/>
                </a:solidFill>
              </a:rPr>
              <a:t>2-way databinding</a:t>
            </a:r>
            <a:r>
              <a:rPr lang="en-US" b="1" dirty="0"/>
              <a:t>)</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lgn="ctr">
              <a:buNone/>
            </a:pPr>
            <a:r>
              <a:rPr lang="en-US" dirty="0"/>
              <a:t>Components compatible with </a:t>
            </a:r>
            <a:r>
              <a:rPr lang="en-US" b="1" i="1" dirty="0">
                <a:solidFill>
                  <a:srgbClr val="00B050"/>
                </a:solidFill>
              </a:rPr>
              <a:t>v-model</a:t>
            </a:r>
            <a:r>
              <a:rPr lang="en-US" dirty="0"/>
              <a:t>:</a:t>
            </a:r>
          </a:p>
          <a:p>
            <a:pPr marL="0" indent="0" algn="ctr">
              <a:buNone/>
            </a:pPr>
            <a:endParaRPr lang="en-US" dirty="0"/>
          </a:p>
          <a:p>
            <a:pPr algn="ctr"/>
            <a:r>
              <a:rPr lang="en-US" dirty="0"/>
              <a:t>accept a </a:t>
            </a:r>
            <a:r>
              <a:rPr lang="en-US" b="1" dirty="0">
                <a:highlight>
                  <a:srgbClr val="FFFF00"/>
                </a:highlight>
              </a:rPr>
              <a:t>:value </a:t>
            </a:r>
            <a:r>
              <a:rPr lang="en-US" dirty="0"/>
              <a:t>property </a:t>
            </a:r>
          </a:p>
          <a:p>
            <a:pPr marL="514350" indent="-514350" algn="ctr">
              <a:buFont typeface="+mj-lt"/>
              <a:buAutoNum type="arabicPeriod"/>
            </a:pPr>
            <a:endParaRPr lang="en-US" dirty="0"/>
          </a:p>
          <a:p>
            <a:pPr algn="ctr"/>
            <a:r>
              <a:rPr lang="en-US" dirty="0">
                <a:highlight>
                  <a:srgbClr val="FFFF00"/>
                </a:highlight>
              </a:rPr>
              <a:t>emit</a:t>
            </a:r>
            <a:r>
              <a:rPr lang="en-US" dirty="0"/>
              <a:t> an </a:t>
            </a:r>
            <a:r>
              <a:rPr lang="en-US" b="1" dirty="0"/>
              <a:t>@input</a:t>
            </a:r>
            <a:r>
              <a:rPr lang="en-US" dirty="0"/>
              <a:t> </a:t>
            </a:r>
            <a:r>
              <a:rPr lang="en-US" dirty="0">
                <a:highlight>
                  <a:srgbClr val="FFFF00"/>
                </a:highlight>
              </a:rPr>
              <a:t>event</a:t>
            </a:r>
            <a:endParaRPr lang="en-US" dirty="0"/>
          </a:p>
        </p:txBody>
      </p:sp>
      <p:pic>
        <p:nvPicPr>
          <p:cNvPr id="4" name="Picture 3">
            <a:extLst>
              <a:ext uri="{FF2B5EF4-FFF2-40B4-BE49-F238E27FC236}">
                <a16:creationId xmlns:a16="http://schemas.microsoft.com/office/drawing/2014/main" id="{845976F4-E7F5-E64B-AABD-25837BB050D8}"/>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47457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Counter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71153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710817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solidFill>
                  <a:srgbClr val="00B050"/>
                </a:solidFill>
              </a:rPr>
              <a:t>v-model </a:t>
            </a:r>
            <a:br>
              <a:rPr lang="en-US" b="1" dirty="0">
                <a:solidFill>
                  <a:srgbClr val="00B050"/>
                </a:solidFill>
              </a:rPr>
            </a:br>
            <a:r>
              <a:rPr lang="en-US" b="1" dirty="0">
                <a:solidFill>
                  <a:srgbClr val="00B050"/>
                </a:solidFill>
              </a:rPr>
              <a:t>Tesla Counter Component</a:t>
            </a:r>
            <a:endParaRPr lang="en-US" b="1" dirty="0"/>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highlight>
                  <a:srgbClr val="FFFF00"/>
                </a:highlight>
              </a:rPr>
              <a:t>v-model</a:t>
            </a:r>
            <a:r>
              <a:rPr lang="en-US" b="1" dirty="0"/>
              <a:t>=“</a:t>
            </a:r>
            <a:r>
              <a:rPr lang="en-US" b="1" dirty="0" err="1"/>
              <a:t>tesla.speed</a:t>
            </a:r>
            <a:r>
              <a:rPr lang="en-US" b="1" dirty="0"/>
              <a:t>”</a:t>
            </a:r>
          </a:p>
        </p:txBody>
      </p:sp>
      <p:pic>
        <p:nvPicPr>
          <p:cNvPr id="5" name="Picture 4">
            <a:extLst>
              <a:ext uri="{FF2B5EF4-FFF2-40B4-BE49-F238E27FC236}">
                <a16:creationId xmlns:a16="http://schemas.microsoft.com/office/drawing/2014/main" id="{71E0AA7C-FFCF-8242-B537-0AABADDD0DDA}"/>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573231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511216"/>
            <a:ext cx="10515600" cy="1325563"/>
          </a:xfrm>
        </p:spPr>
        <p:txBody>
          <a:bodyPr/>
          <a:lstStyle/>
          <a:p>
            <a:pPr algn="ctr"/>
            <a:r>
              <a:rPr lang="en-US" b="1" dirty="0">
                <a:solidFill>
                  <a:srgbClr val="00B050"/>
                </a:solidFill>
              </a:rPr>
              <a:t>Emit events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81147" y="4158063"/>
            <a:ext cx="942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FF0000"/>
                </a:solidFill>
                <a:highlight>
                  <a:srgbClr val="FFFF00"/>
                </a:highlight>
                <a:latin typeface="Calibri" panose="020F0502020204030204"/>
              </a:rPr>
              <a:t>:speed</a:t>
            </a:r>
            <a:endParaRPr kumimoji="0" lang="en-US" sz="1800" b="1" i="1" u="none" strike="noStrike" kern="1200" cap="none" spc="0" normalizeH="0" baseline="0" noProof="0" dirty="0">
              <a:ln>
                <a:noFill/>
              </a:ln>
              <a:solidFill>
                <a:srgbClr val="FF0000"/>
              </a:solidFill>
              <a:effectLst/>
              <a:highlight>
                <a:srgbClr val="FFFF00"/>
              </a:highlight>
              <a:uLnTx/>
              <a:uFillTx/>
              <a:latin typeface="Calibri" panose="020F0502020204030204"/>
            </a:endParaRPr>
          </a:p>
        </p:txBody>
      </p:sp>
      <p:sp>
        <p:nvSpPr>
          <p:cNvPr id="29" name="TextBox 28">
            <a:extLst>
              <a:ext uri="{FF2B5EF4-FFF2-40B4-BE49-F238E27FC236}">
                <a16:creationId xmlns:a16="http://schemas.microsoft.com/office/drawing/2014/main" id="{B67BF50E-3FA0-DD4D-82DB-9AA3CF19327C}"/>
              </a:ext>
            </a:extLst>
          </p:cNvPr>
          <p:cNvSpPr txBox="1"/>
          <p:nvPr/>
        </p:nvSpPr>
        <p:spPr>
          <a:xfrm>
            <a:off x="6480446" y="4123969"/>
            <a:ext cx="9247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$emit</a:t>
            </a:r>
            <a:endParaRPr lang="en-US" b="1" i="1" dirty="0">
              <a:highlight>
                <a:srgbClr val="FFFF00"/>
              </a:highligh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Calibri" panose="020F0502020204030204"/>
              </a:rPr>
              <a:t>speed</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6260880" y="3871160"/>
            <a:ext cx="322290" cy="87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15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00B050"/>
                </a:solidFill>
              </a:rPr>
              <a:t>v-model</a:t>
            </a:r>
            <a:r>
              <a:rPr lang="en-US" b="1" dirty="0"/>
              <a:t> in </a:t>
            </a:r>
            <a:r>
              <a:rPr lang="en-US" b="1" i="1" dirty="0">
                <a:solidFill>
                  <a:srgbClr val="92D050"/>
                </a:solidFill>
              </a:rPr>
              <a:t>Tesla Counter Component </a:t>
            </a:r>
            <a:endParaRPr lang="en-US" i="1" dirty="0">
              <a:solidFill>
                <a:srgbClr val="92D050"/>
              </a:solidFill>
            </a:endParaRPr>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5355312"/>
          </a:xfrm>
          <a:prstGeom prst="rect">
            <a:avLst/>
          </a:prstGeom>
          <a:noFill/>
        </p:spPr>
        <p:txBody>
          <a:bodyPr wrap="square" rtlCol="0">
            <a:spAutoFit/>
          </a:bodyPr>
          <a:lstStyle/>
          <a:p>
            <a:endParaRPr lang="en-US" b="1" dirty="0"/>
          </a:p>
          <a:p>
            <a:r>
              <a:rPr lang="en-US" b="1" dirty="0"/>
              <a:t>@</a:t>
            </a:r>
            <a:r>
              <a:rPr lang="en-US" b="1" dirty="0" err="1"/>
              <a:t>keydown.stop.prevent</a:t>
            </a:r>
            <a:endParaRPr lang="en-US" b="1" dirty="0"/>
          </a:p>
          <a:p>
            <a:endParaRPr lang="en-US" b="1" dirty="0"/>
          </a:p>
          <a:p>
            <a:r>
              <a:rPr lang="en-US" b="1" dirty="0">
                <a:highlight>
                  <a:srgbClr val="FFFF00"/>
                </a:highlight>
              </a:rPr>
              <a:t>@click </a:t>
            </a:r>
            <a:r>
              <a:rPr lang="en-US" b="1" dirty="0"/>
              <a:t>=“increment”</a:t>
            </a:r>
          </a:p>
          <a:p>
            <a:endParaRPr lang="en-US" b="1" dirty="0"/>
          </a:p>
          <a:p>
            <a:endParaRPr lang="en-US" b="1" dirty="0"/>
          </a:p>
          <a:p>
            <a:r>
              <a:rPr lang="en-US" b="1" dirty="0"/>
              <a:t>:disabled</a:t>
            </a:r>
            <a:r>
              <a:rPr lang="en-US" dirty="0"/>
              <a:t>="value === max”</a:t>
            </a:r>
          </a:p>
          <a:p>
            <a:endParaRPr lang="en-US" dirty="0"/>
          </a:p>
          <a:p>
            <a:endParaRPr lang="en-US" dirty="0"/>
          </a:p>
          <a:p>
            <a:endParaRPr lang="en-US" dirty="0"/>
          </a:p>
          <a:p>
            <a:endParaRPr lang="en-US" dirty="0"/>
          </a:p>
          <a:p>
            <a:endParaRPr lang="en-US" dirty="0"/>
          </a:p>
          <a:p>
            <a:endParaRPr lang="en-US" b="1" dirty="0"/>
          </a:p>
          <a:p>
            <a:endParaRPr lang="en-US" b="1" dirty="0"/>
          </a:p>
          <a:p>
            <a:endParaRPr lang="en-US" b="1" dirty="0"/>
          </a:p>
          <a:p>
            <a:endParaRPr lang="en-US" b="1" dirty="0"/>
          </a:p>
          <a:p>
            <a:endParaRPr lang="en-US" b="1" dirty="0"/>
          </a:p>
          <a:p>
            <a:r>
              <a:rPr lang="en-US" b="1" dirty="0" err="1">
                <a:highlight>
                  <a:srgbClr val="FFFF00"/>
                </a:highlight>
              </a:rPr>
              <a:t>this.$emit</a:t>
            </a:r>
            <a:r>
              <a:rPr lang="en-US" dirty="0"/>
              <a:t>('input', </a:t>
            </a:r>
            <a:r>
              <a:rPr lang="en-US" dirty="0" err="1">
                <a:solidFill>
                  <a:srgbClr val="C00000"/>
                </a:solidFill>
                <a:highlight>
                  <a:srgbClr val="FFFF00"/>
                </a:highlight>
              </a:rPr>
              <a:t>this.</a:t>
            </a:r>
            <a:r>
              <a:rPr lang="en-US" b="1" dirty="0" err="1">
                <a:solidFill>
                  <a:srgbClr val="C00000"/>
                </a:solidFill>
                <a:highlight>
                  <a:srgbClr val="FFFF00"/>
                </a:highlight>
              </a:rPr>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4252538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Header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94322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How to create a </a:t>
            </a:r>
            <a:r>
              <a:rPr lang="en-US" b="1" i="1" dirty="0" err="1">
                <a:solidFill>
                  <a:srgbClr val="00B050"/>
                </a:solidFill>
              </a:rPr>
              <a:t>tesla.header.component</a:t>
            </a:r>
            <a:r>
              <a:rPr lang="en-US" b="1" dirty="0">
                <a:solidFill>
                  <a:srgbClr val="00B050"/>
                </a:solidFill>
              </a:rPr>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tesla-</a:t>
            </a:r>
            <a:r>
              <a:rPr lang="en-US" b="1" dirty="0" err="1">
                <a:solidFill>
                  <a:srgbClr val="00B050"/>
                </a:solidFill>
              </a:rPr>
              <a:t>header.component</a:t>
            </a:r>
            <a:endParaRPr lang="en-US" b="1" dirty="0">
              <a:solidFill>
                <a:srgbClr val="00B050"/>
              </a:solidFill>
            </a:endParaRPr>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pPr marL="0" indent="0" algn="ctr">
              <a:buNone/>
            </a:pPr>
            <a:r>
              <a:rPr lang="en-US" b="1" dirty="0">
                <a:solidFill>
                  <a:srgbClr val="92D050"/>
                </a:solidFill>
              </a:rPr>
              <a:t>Step1</a:t>
            </a:r>
            <a:r>
              <a:rPr lang="en-US" b="1" dirty="0">
                <a:solidFill>
                  <a:schemeClr val="accent2">
                    <a:lumMod val="75000"/>
                  </a:schemeClr>
                </a:solidFill>
              </a:rPr>
              <a:t> </a:t>
            </a:r>
            <a:r>
              <a:rPr lang="en-US" b="1" dirty="0"/>
              <a:t>Create </a:t>
            </a:r>
            <a:r>
              <a:rPr lang="en-US" b="1" i="1" dirty="0">
                <a:solidFill>
                  <a:srgbClr val="00B050"/>
                </a:solidFill>
              </a:rPr>
              <a:t>tesla-</a:t>
            </a:r>
            <a:r>
              <a:rPr lang="en-US" b="1" i="1" dirty="0" err="1">
                <a:solidFill>
                  <a:srgbClr val="00B050"/>
                </a:solidFill>
              </a:rPr>
              <a:t>header.component.vue</a:t>
            </a:r>
            <a:endParaRPr lang="en-US" b="1" dirty="0">
              <a:solidFill>
                <a:srgbClr val="00B050"/>
              </a:solidFill>
            </a:endParaRPr>
          </a:p>
          <a:p>
            <a:endParaRPr lang="en-US" dirty="0"/>
          </a:p>
          <a:p>
            <a:pPr marL="0" indent="0" algn="ctr">
              <a:buNone/>
            </a:pPr>
            <a:r>
              <a:rPr lang="en-US" b="1" dirty="0">
                <a:solidFill>
                  <a:srgbClr val="92D050"/>
                </a:solidFill>
              </a:rPr>
              <a:t>Step 2</a:t>
            </a:r>
            <a:r>
              <a:rPr lang="en-US" b="1" dirty="0">
                <a:solidFill>
                  <a:schemeClr val="accent2">
                    <a:lumMod val="75000"/>
                  </a:schemeClr>
                </a:solidFill>
              </a:rPr>
              <a:t> </a:t>
            </a:r>
            <a:r>
              <a:rPr lang="en-US" b="1" dirty="0"/>
              <a:t>Import </a:t>
            </a:r>
            <a:r>
              <a:rPr lang="en-US" b="1" i="1" dirty="0">
                <a:solidFill>
                  <a:srgbClr val="00B050"/>
                </a:solidFill>
              </a:rPr>
              <a:t>tesla-</a:t>
            </a:r>
            <a:r>
              <a:rPr lang="en-US" b="1" i="1" dirty="0" err="1">
                <a:solidFill>
                  <a:srgbClr val="00B050"/>
                </a:solidFill>
              </a:rPr>
              <a:t>header.component</a:t>
            </a:r>
            <a:r>
              <a:rPr lang="en-US" b="1" i="1" dirty="0">
                <a:solidFill>
                  <a:srgbClr val="00B050"/>
                </a:solidFill>
              </a:rPr>
              <a:t> </a:t>
            </a:r>
            <a:r>
              <a:rPr lang="en-US" b="1" i="1" dirty="0"/>
              <a:t>in</a:t>
            </a:r>
            <a:r>
              <a:rPr lang="en-US" b="1" dirty="0">
                <a:solidFill>
                  <a:srgbClr val="FF0000"/>
                </a:solidFill>
              </a:rPr>
              <a:t> </a:t>
            </a:r>
            <a:r>
              <a:rPr lang="en-US" b="1" i="1" dirty="0" err="1"/>
              <a:t>App.vue</a:t>
            </a:r>
            <a:r>
              <a:rPr lang="en-US" b="1" i="1" dirty="0"/>
              <a:t> </a:t>
            </a:r>
            <a:endParaRPr lang="en-US" i="1" dirty="0"/>
          </a:p>
        </p:txBody>
      </p:sp>
      <p:pic>
        <p:nvPicPr>
          <p:cNvPr id="4" name="Picture 3">
            <a:extLst>
              <a:ext uri="{FF2B5EF4-FFF2-40B4-BE49-F238E27FC236}">
                <a16:creationId xmlns:a16="http://schemas.microsoft.com/office/drawing/2014/main" id="{F8DDA8B6-952D-0B43-91AE-74DCB718A604}"/>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3025291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Current </a:t>
            </a:r>
            <a:r>
              <a:rPr lang="en-US" b="1" dirty="0" err="1">
                <a:solidFill>
                  <a:srgbClr val="00B050"/>
                </a:solidFill>
              </a:rPr>
              <a:t>App.vue</a:t>
            </a:r>
            <a:endParaRPr lang="en-US" b="1" dirty="0">
              <a:solidFill>
                <a:srgbClr val="00B050"/>
              </a:solidFill>
            </a:endParaRPr>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highlight>
                  <a:srgbClr val="FFFF00"/>
                </a:highlight>
              </a:rPr>
              <a:t>v-bind:src</a:t>
            </a:r>
            <a:r>
              <a:rPr lang="en-US" sz="1400" dirty="0"/>
              <a:t>=“logo” </a:t>
            </a:r>
            <a:r>
              <a:rPr lang="en-US" sz="1400" b="1" dirty="0" err="1">
                <a:highlight>
                  <a:srgbClr val="FFFF00"/>
                </a:highlight>
              </a:rPr>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B050"/>
                </a:solidFill>
              </a:rPr>
              <a:t>Step1</a:t>
            </a:r>
            <a:br>
              <a:rPr lang="en-US" b="1" dirty="0">
                <a:solidFill>
                  <a:schemeClr val="accent2">
                    <a:lumMod val="75000"/>
                  </a:schemeClr>
                </a:solidFill>
              </a:rPr>
            </a:br>
            <a:r>
              <a:rPr lang="en-US" b="1" dirty="0">
                <a:solidFill>
                  <a:srgbClr val="00B050"/>
                </a:solidFill>
              </a:rPr>
              <a:t>Create: </a:t>
            </a:r>
            <a:r>
              <a:rPr lang="en-US" sz="4000" b="1" dirty="0">
                <a:solidFill>
                  <a:srgbClr val="92D050"/>
                </a:solidFill>
              </a:rPr>
              <a:t>tesla-</a:t>
            </a:r>
            <a:r>
              <a:rPr lang="en-US" sz="4000" b="1" dirty="0" err="1">
                <a:solidFill>
                  <a:srgbClr val="92D050"/>
                </a:solidFill>
              </a:rPr>
              <a:t>header.component.vue</a:t>
            </a:r>
            <a:endParaRPr lang="en-US" sz="4000" b="1" dirty="0">
              <a:solidFill>
                <a:srgbClr val="92D050"/>
              </a:solidFill>
            </a:endParaRPr>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install?</a:t>
            </a:r>
          </a:p>
        </p:txBody>
      </p:sp>
      <p:sp>
        <p:nvSpPr>
          <p:cNvPr id="3" name="Text Placeholder 2"/>
          <p:cNvSpPr>
            <a:spLocks noGrp="1"/>
          </p:cNvSpPr>
          <p:nvPr>
            <p:ph type="body" idx="1"/>
          </p:nvPr>
        </p:nvSpPr>
        <p:spPr>
          <a:xfrm>
            <a:off x="2193727" y="1696640"/>
            <a:ext cx="7804546" cy="3741538"/>
          </a:xfrm>
        </p:spPr>
        <p:txBody>
          <a:bodyPr/>
          <a:lstStyle/>
          <a:p>
            <a:pPr marL="439771" lvl="1" indent="0">
              <a:buNone/>
            </a:pPr>
            <a:r>
              <a:rPr lang="en-US" b="1" dirty="0">
                <a:solidFill>
                  <a:srgbClr val="00B050"/>
                </a:solidFill>
              </a:rPr>
              <a:t>Install node  </a:t>
            </a:r>
            <a:r>
              <a:rPr lang="en-US" b="1" dirty="0">
                <a:solidFill>
                  <a:srgbClr val="92D050"/>
                </a:solidFill>
              </a:rPr>
              <a:t>(https://</a:t>
            </a:r>
            <a:r>
              <a:rPr lang="en-US" b="1" dirty="0" err="1">
                <a:solidFill>
                  <a:srgbClr val="92D050"/>
                </a:solidFill>
              </a:rPr>
              <a:t>nodejs.org</a:t>
            </a:r>
            <a:r>
              <a:rPr lang="en-US" b="1" dirty="0">
                <a:solidFill>
                  <a:srgbClr val="92D050"/>
                </a:solidFill>
              </a:rPr>
              <a:t>/)</a:t>
            </a:r>
          </a:p>
        </p:txBody>
      </p:sp>
    </p:spTree>
    <p:extLst>
      <p:ext uri="{BB962C8B-B14F-4D97-AF65-F5344CB8AC3E}">
        <p14:creationId xmlns:p14="http://schemas.microsoft.com/office/powerpoint/2010/main" val="3351621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B050"/>
                </a:solidFill>
              </a:rPr>
              <a:t>Step 2</a:t>
            </a:r>
            <a:br>
              <a:rPr lang="en-US" b="1" dirty="0"/>
            </a:br>
            <a:r>
              <a:rPr lang="en-US" b="1" dirty="0"/>
              <a:t> </a:t>
            </a:r>
            <a:r>
              <a:rPr lang="en-US" b="1" i="1" dirty="0"/>
              <a:t>Import </a:t>
            </a:r>
            <a:r>
              <a:rPr lang="en-US" b="1" i="1" dirty="0">
                <a:solidFill>
                  <a:srgbClr val="92D050"/>
                </a:solidFill>
              </a:rPr>
              <a:t>tesla-</a:t>
            </a:r>
            <a:r>
              <a:rPr lang="en-US" b="1" i="1" dirty="0" err="1">
                <a:solidFill>
                  <a:srgbClr val="92D050"/>
                </a:solidFill>
              </a:rPr>
              <a:t>header.component</a:t>
            </a:r>
            <a:r>
              <a:rPr lang="en-US" b="1" i="1" dirty="0">
                <a:solidFill>
                  <a:srgbClr val="92D050"/>
                </a:solidFill>
              </a:rPr>
              <a:t> </a:t>
            </a:r>
            <a:r>
              <a:rPr lang="en-US" b="1" dirty="0">
                <a:solidFill>
                  <a:srgbClr val="92D050"/>
                </a:solidFill>
              </a:rPr>
              <a:t>in</a:t>
            </a:r>
            <a:r>
              <a:rPr lang="en-US" b="1" dirty="0">
                <a:solidFill>
                  <a:srgbClr val="FF0000"/>
                </a:solidFill>
              </a:rPr>
              <a:t>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6E66E2EE-856A-7842-BE0D-94B67C42AA2B}"/>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449335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solidFill>
                  <a:srgbClr val="00B050"/>
                </a:solidFill>
              </a:rPr>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solidFill>
                  <a:srgbClr val="00B050"/>
                </a:solidFill>
              </a:rPr>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solidFill>
                  <a:srgbClr val="00B050"/>
                </a:solidFill>
              </a:rPr>
              <a:t>DIRECTIVES</a:t>
            </a:r>
          </a:p>
        </p:txBody>
      </p:sp>
    </p:spTree>
    <p:extLst>
      <p:ext uri="{BB962C8B-B14F-4D97-AF65-F5344CB8AC3E}">
        <p14:creationId xmlns:p14="http://schemas.microsoft.com/office/powerpoint/2010/main" val="3134030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solidFill>
                  <a:srgbClr val="00B050"/>
                </a:solidFill>
              </a:rPr>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solidFill>
                  <a:srgbClr val="00B050"/>
                </a:solidFill>
              </a:rPr>
              <a:t>Directive v-if</a:t>
            </a:r>
            <a:endParaRPr lang="en-US" dirty="0">
              <a:solidFill>
                <a:srgbClr val="00B050"/>
              </a:solidFill>
            </a:endParaRPr>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solidFill>
                  <a:srgbClr val="00B050"/>
                </a:solidFill>
              </a:rPr>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solidFill>
                  <a:srgbClr val="00B050"/>
                </a:solidFill>
              </a:rPr>
              <a:t>Directive v-mod</a:t>
            </a:r>
            <a:r>
              <a:rPr lang="en-US" b="1" dirty="0"/>
              <a:t>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b="1" dirty="0">
              <a:solidFill>
                <a:srgbClr val="00B050"/>
              </a:solidFill>
            </a:endParaRPr>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30630" y="885458"/>
            <a:ext cx="12061370" cy="5539978"/>
          </a:xfrm>
          <a:prstGeom prst="rect">
            <a:avLst/>
          </a:prstGeom>
          <a:noFill/>
          <a:ln>
            <a:noFill/>
          </a:ln>
          <a:effectLs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Getting Started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0000"/>
                </a:solidFill>
                <a:latin typeface="+mn-lt"/>
                <a:hlinkClick r:id="rId2"/>
              </a:rPr>
              <a:t>https://github.com/petereijgermans11/workshop-reactjs-vuejs</a:t>
            </a:r>
            <a:endParaRPr lang="en-US" altLang="nl-NL" sz="3200" b="1" dirty="0">
              <a:solidFill>
                <a:srgbClr val="FF0000"/>
              </a:solidFill>
              <a:latin typeface="+mn-lt"/>
            </a:endParaRPr>
          </a:p>
          <a:p>
            <a:pPr marL="0" lvl="0" indent="0">
              <a:lnSpc>
                <a:spcPct val="100000"/>
              </a:lnSpc>
              <a:buNone/>
            </a:pPr>
            <a:endParaRPr lang="en-US" altLang="nl-NL" sz="3200" b="1" dirty="0">
              <a:solidFill>
                <a:srgbClr val="FFC000"/>
              </a:solidFill>
              <a:latin typeface="+mn-lt"/>
            </a:endParaRPr>
          </a:p>
          <a:p>
            <a:pPr marL="0" lvl="0" indent="0">
              <a:lnSpc>
                <a:spcPct val="100000"/>
              </a:lnSpc>
              <a:buNone/>
            </a:pPr>
            <a:r>
              <a:rPr lang="en-US" sz="3200" dirty="0">
                <a:solidFill>
                  <a:srgbClr val="FFFF00"/>
                </a:solidFill>
              </a:rPr>
              <a:t>		</a:t>
            </a:r>
            <a:r>
              <a:rPr lang="en-US" sz="2400" dirty="0">
                <a:solidFill>
                  <a:srgbClr val="00B050"/>
                </a:solidFill>
              </a:rPr>
              <a:t>cd workshop-</a:t>
            </a:r>
            <a:r>
              <a:rPr lang="en-US" sz="2400" dirty="0" err="1">
                <a:solidFill>
                  <a:srgbClr val="00B050"/>
                </a:solidFill>
              </a:rPr>
              <a:t>reactjs</a:t>
            </a:r>
            <a:r>
              <a:rPr lang="en-US" sz="2400" dirty="0">
                <a:solidFill>
                  <a:srgbClr val="00B050"/>
                </a:solidFill>
              </a:rPr>
              <a:t>-</a:t>
            </a:r>
            <a:r>
              <a:rPr lang="en-US" sz="2400" dirty="0" err="1">
                <a:solidFill>
                  <a:srgbClr val="00B050"/>
                </a:solidFill>
              </a:rPr>
              <a:t>vuejs</a:t>
            </a:r>
            <a:endParaRPr lang="en-US" sz="2400" dirty="0">
              <a:solidFill>
                <a:srgbClr val="00B050"/>
              </a:solidFill>
            </a:endParaRPr>
          </a:p>
          <a:p>
            <a:pPr marL="0" lvl="0" indent="0">
              <a:lnSpc>
                <a:spcPct val="100000"/>
              </a:lnSpc>
              <a:buNone/>
            </a:pPr>
            <a:endParaRPr lang="en-US" altLang="nl-NL" sz="2400" b="1" dirty="0">
              <a:solidFill>
                <a:srgbClr val="00B050"/>
              </a:solidFill>
              <a:latin typeface="+mn-lt"/>
            </a:endParaRPr>
          </a:p>
          <a:p>
            <a:pPr marL="0" lvl="0" indent="0">
              <a:lnSpc>
                <a:spcPct val="100000"/>
              </a:lnSpc>
              <a:buNone/>
            </a:pPr>
            <a:r>
              <a:rPr lang="en-US" sz="2400" dirty="0">
                <a:solidFill>
                  <a:srgbClr val="00B050"/>
                </a:solidFill>
              </a:rPr>
              <a:t>		cd ./</a:t>
            </a:r>
            <a:r>
              <a:rPr lang="en-US" sz="2400" dirty="0" err="1">
                <a:solidFill>
                  <a:srgbClr val="00B050"/>
                </a:solidFill>
              </a:rPr>
              <a:t>vuejs</a:t>
            </a:r>
            <a:r>
              <a:rPr lang="en-US" sz="2400" dirty="0">
                <a:solidFill>
                  <a:srgbClr val="00B050"/>
                </a:solidFill>
              </a:rPr>
              <a:t>-app</a:t>
            </a:r>
          </a:p>
          <a:p>
            <a:pPr marL="0" lvl="0" indent="0">
              <a:lnSpc>
                <a:spcPct val="100000"/>
              </a:lnSpc>
              <a:buNone/>
            </a:pPr>
            <a:endParaRPr lang="en-US" sz="2400" dirty="0">
              <a:solidFill>
                <a:srgbClr val="00B050"/>
              </a:solidFill>
            </a:endParaRPr>
          </a:p>
          <a:p>
            <a:pPr marL="914400" lvl="2" indent="0">
              <a:lnSpc>
                <a:spcPct val="100000"/>
              </a:lnSpc>
              <a:buNone/>
            </a:pPr>
            <a:r>
              <a:rPr lang="en-US" sz="1600" dirty="0">
                <a:solidFill>
                  <a:srgbClr val="00B050"/>
                </a:solidFill>
              </a:rPr>
              <a:t>		</a:t>
            </a:r>
            <a:r>
              <a:rPr lang="en-US" sz="1600" dirty="0"/>
              <a:t>		</a:t>
            </a:r>
          </a:p>
          <a:p>
            <a:pPr marL="914400" lvl="2" indent="0">
              <a:lnSpc>
                <a:spcPct val="100000"/>
              </a:lnSpc>
              <a:buNone/>
            </a:pPr>
            <a:r>
              <a:rPr lang="en-US" sz="1600" b="1" dirty="0">
                <a:solidFill>
                  <a:srgbClr val="00B050"/>
                </a:solidFill>
              </a:rPr>
              <a:t>		</a:t>
            </a:r>
            <a:r>
              <a:rPr lang="en-US" sz="1600" b="1" dirty="0" err="1">
                <a:solidFill>
                  <a:srgbClr val="00B050"/>
                </a:solidFill>
              </a:rPr>
              <a:t>npm</a:t>
            </a:r>
            <a:r>
              <a:rPr lang="en-US" sz="1600" b="1" dirty="0">
                <a:solidFill>
                  <a:srgbClr val="00B050"/>
                </a:solidFill>
              </a:rPr>
              <a:t> </a:t>
            </a:r>
            <a:r>
              <a:rPr lang="en-US" sz="1600" b="1" dirty="0" err="1">
                <a:solidFill>
                  <a:srgbClr val="00B050"/>
                </a:solidFill>
              </a:rPr>
              <a:t>i</a:t>
            </a:r>
            <a:r>
              <a:rPr lang="en-US" sz="1600" b="1" dirty="0">
                <a:solidFill>
                  <a:srgbClr val="00B050"/>
                </a:solidFill>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 start</a:t>
            </a: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DF2F3D2E-90FE-DC44-8E10-020BD84E0BD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6281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dirty="0">
              <a:solidFill>
                <a:srgbClr val="00B050"/>
              </a:solidFill>
            </a:endParaRPr>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solidFill>
                  <a:srgbClr val="00B050"/>
                </a:solidFill>
              </a:rPr>
              <a:t>v-on:click</a:t>
            </a:r>
            <a:r>
              <a:rPr lang="en-US" b="1" dirty="0">
                <a:solidFill>
                  <a:srgbClr val="00B050"/>
                </a:solidFill>
              </a:rPr>
              <a:t>  Shorthand</a:t>
            </a:r>
            <a:endParaRPr lang="en-US" dirty="0">
              <a:solidFill>
                <a:srgbClr val="00B050"/>
              </a:solidFill>
            </a:endParaRPr>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solidFill>
                  <a:srgbClr val="00B050"/>
                </a:solidFill>
              </a:rPr>
              <a:t>@</a:t>
            </a:r>
            <a:r>
              <a:rPr lang="en-US" b="1" dirty="0" err="1">
                <a:solidFill>
                  <a:srgbClr val="00B050"/>
                </a:solidFill>
              </a:rPr>
              <a:t>blur.stop.prevent</a:t>
            </a:r>
            <a:endParaRPr lang="en-US" b="1" dirty="0">
              <a:solidFill>
                <a:srgbClr val="00B050"/>
              </a:solidFill>
            </a:endParaRPr>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00B050"/>
                </a:solidFill>
              </a:rPr>
              <a:t>Data binding</a:t>
            </a:r>
            <a:endParaRPr lang="ru-RU" b="1" dirty="0">
              <a:solidFill>
                <a:srgbClr val="00B05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00B05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i="1" dirty="0"/>
              <a:t>/</a:t>
            </a:r>
            <a:r>
              <a:rPr lang="en-US" i="1" dirty="0" err="1"/>
              <a:t>car.jpg</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i="1" dirty="0"/>
              <a:t>/</a:t>
            </a:r>
            <a:r>
              <a:rPr lang="en-US" i="1" dirty="0" err="1"/>
              <a:t>car.jpg</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C08CC5E-9085-A64E-82AE-560D410622C6}"/>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611665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solidFill>
                  <a:srgbClr val="00B050"/>
                </a:solidFill>
                <a:effectLst/>
              </a:rPr>
              <a:t>Presentational Component (stateless component)</a:t>
            </a:r>
            <a:br>
              <a:rPr lang="en-US" dirty="0">
                <a:solidFill>
                  <a:srgbClr val="00B050"/>
                </a:solidFill>
              </a:rPr>
            </a:br>
            <a:endParaRPr lang="en-US" dirty="0">
              <a:solidFill>
                <a:srgbClr val="00B050"/>
              </a:solidFill>
            </a:endParaRPr>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b="1" dirty="0">
                <a:solidFill>
                  <a:srgbClr val="00B050"/>
                </a:solidFill>
              </a:rPr>
              <a:t>What are the benefits of using these patterns?</a:t>
            </a:r>
            <a:br>
              <a:rPr lang="en-US" b="1" dirty="0">
                <a:solidFill>
                  <a:srgbClr val="00B050"/>
                </a:solidFill>
              </a:rPr>
            </a:br>
            <a:endParaRPr lang="en-US" b="1" dirty="0">
              <a:solidFill>
                <a:srgbClr val="00B050"/>
              </a:solidFill>
            </a:endParaRPr>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solidFill>
                  <a:srgbClr val="00B050"/>
                </a:solidFill>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solidFill>
                  <a:srgbClr val="00B050"/>
                </a:solidFill>
              </a:rPr>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solidFill>
                  <a:srgbClr val="00B050"/>
                </a:solidFill>
              </a:rPr>
              <a:t>root </a:t>
            </a:r>
            <a:r>
              <a:rPr lang="en-US" b="1" dirty="0" err="1">
                <a:solidFill>
                  <a:srgbClr val="00B050"/>
                </a:solidFill>
              </a:rPr>
              <a:t>Vue</a:t>
            </a:r>
            <a:r>
              <a:rPr lang="en-US" b="1" dirty="0">
                <a:solidFill>
                  <a:srgbClr val="00B050"/>
                </a:solidFill>
              </a:rPr>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solidFill>
                  <a:srgbClr val="00B050"/>
                </a:solidFill>
              </a:rPr>
              <a:t>new</a:t>
            </a:r>
            <a:r>
              <a:rPr lang="en-US" sz="3600" dirty="0"/>
              <a:t> </a:t>
            </a:r>
            <a:r>
              <a:rPr lang="en-US" sz="3600" dirty="0" err="1"/>
              <a:t>Vue</a:t>
            </a:r>
            <a:r>
              <a:rPr lang="en-US" sz="3600" dirty="0"/>
              <a:t>({</a:t>
            </a:r>
          </a:p>
          <a:p>
            <a:pPr marL="3200400" lvl="7" indent="0">
              <a:buNone/>
            </a:pPr>
            <a:r>
              <a:rPr lang="en-US" sz="3600" dirty="0"/>
              <a:t>         ….</a:t>
            </a:r>
          </a:p>
          <a:p>
            <a:pPr marL="3200400" lvl="7" indent="0">
              <a:buNone/>
            </a:pPr>
            <a:r>
              <a:rPr lang="en-US" sz="3600" dirty="0"/>
              <a:t> })</a:t>
            </a:r>
          </a:p>
        </p:txBody>
      </p:sp>
      <p:pic>
        <p:nvPicPr>
          <p:cNvPr id="4" name="Picture 3">
            <a:extLst>
              <a:ext uri="{FF2B5EF4-FFF2-40B4-BE49-F238E27FC236}">
                <a16:creationId xmlns:a16="http://schemas.microsoft.com/office/drawing/2014/main" id="{60926BCF-A630-4241-AF8D-95D5744534F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2157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solidFill>
                  <a:srgbClr val="00B050"/>
                </a:solidFill>
              </a:rPr>
              <a:t>Basics </a:t>
            </a:r>
            <a:r>
              <a:rPr lang="en-US" b="1" dirty="0" err="1">
                <a:solidFill>
                  <a:srgbClr val="00B050"/>
                </a:solidFill>
              </a:rPr>
              <a:t>Vue.js</a:t>
            </a:r>
            <a:endParaRPr lang="en-US" b="1" dirty="0">
              <a:solidFill>
                <a:srgbClr val="00B050"/>
              </a:solidFill>
            </a:endParaRPr>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pic>
        <p:nvPicPr>
          <p:cNvPr id="6" name="Picture 5">
            <a:extLst>
              <a:ext uri="{FF2B5EF4-FFF2-40B4-BE49-F238E27FC236}">
                <a16:creationId xmlns:a16="http://schemas.microsoft.com/office/drawing/2014/main" id="{DF3BE5FC-201F-7348-9484-C0B4D319147A}"/>
              </a:ext>
            </a:extLst>
          </p:cNvPr>
          <p:cNvPicPr>
            <a:picLocks noChangeAspect="1"/>
          </p:cNvPicPr>
          <p:nvPr/>
        </p:nvPicPr>
        <p:blipFill>
          <a:blip r:embed="rId5"/>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67767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13615</TotalTime>
  <Words>1246</Words>
  <Application>Microsoft Macintosh PowerPoint</Application>
  <PresentationFormat>Widescreen</PresentationFormat>
  <Paragraphs>396</Paragraphs>
  <Slides>70</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Abadi MT Condensed Light</vt:lpstr>
      <vt:lpstr>Arial</vt:lpstr>
      <vt:lpstr>Calibri</vt:lpstr>
      <vt:lpstr>Calibri Light</vt:lpstr>
      <vt:lpstr>Helvetica Neue</vt:lpstr>
      <vt:lpstr>Wingdings</vt:lpstr>
      <vt:lpstr>Office Theme</vt:lpstr>
      <vt:lpstr>Peter Eijgermans</vt:lpstr>
      <vt:lpstr>Agenda workshop</vt:lpstr>
      <vt:lpstr>Building Tesla’s Battery Range Calculator with Vue</vt:lpstr>
      <vt:lpstr>PowerPoint Presentation</vt:lpstr>
      <vt:lpstr>What to install?</vt:lpstr>
      <vt:lpstr>PowerPoint Presentation</vt:lpstr>
      <vt:lpstr>PowerPoint Presentation</vt:lpstr>
      <vt:lpstr>root Vue Instance</vt:lpstr>
      <vt:lpstr>Basics Vue.js</vt:lpstr>
      <vt:lpstr>Interpolation</vt:lpstr>
      <vt:lpstr>PowerPoint Presentation</vt:lpstr>
      <vt:lpstr>Live version</vt:lpstr>
      <vt:lpstr>Component based  A component adds logic to DOM elements</vt:lpstr>
      <vt:lpstr>PowerPoint Presentation</vt:lpstr>
      <vt:lpstr>The UI is represented by a component tree</vt:lpstr>
      <vt:lpstr>Components tree</vt:lpstr>
      <vt:lpstr>Entry Point</vt:lpstr>
      <vt:lpstr>Components tree</vt:lpstr>
      <vt:lpstr> Tesla Battery Component </vt:lpstr>
      <vt:lpstr>Tesla Battery Component  </vt:lpstr>
      <vt:lpstr>PowerPoint Presentation</vt:lpstr>
      <vt:lpstr>  Tesla Battery Service  </vt:lpstr>
      <vt:lpstr>Exercise: check Tesla Battery Service</vt:lpstr>
      <vt:lpstr>Hints:</vt:lpstr>
      <vt:lpstr>PowerPoint Presentation</vt:lpstr>
      <vt:lpstr>PowerPoint Presentation</vt:lpstr>
      <vt:lpstr>passing props to child components</vt:lpstr>
      <vt:lpstr>PowerPoint Presentation</vt:lpstr>
      <vt:lpstr>Tesla Battery Component passing props to Tesla Car Component</vt:lpstr>
      <vt:lpstr>PowerPoint Presentation</vt:lpstr>
      <vt:lpstr>Receiving props in Tesla Car Component</vt:lpstr>
      <vt:lpstr>Components are like JavaScript functions</vt:lpstr>
      <vt:lpstr>PowerPoint Presentation</vt:lpstr>
      <vt:lpstr>passing props to child components</vt:lpstr>
      <vt:lpstr>Tesla Battery Component passing props to Tesla Stats Component</vt:lpstr>
      <vt:lpstr>PowerPoint Presentation</vt:lpstr>
      <vt:lpstr>props in Tesla Stats Component</vt:lpstr>
      <vt:lpstr>v-model (2-way databinding)</vt:lpstr>
      <vt:lpstr>PowerPoint Presentation</vt:lpstr>
      <vt:lpstr>v-model  Tesla Counter Component</vt:lpstr>
      <vt:lpstr>Emit events</vt:lpstr>
      <vt:lpstr>v-model in Tesla Counter Component </vt:lpstr>
      <vt:lpstr>PowerPoint Presentation</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Filter</vt:lpstr>
      <vt:lpstr>Custom Filter</vt:lpstr>
      <vt:lpstr>PowerPoint Presentation</vt:lpstr>
      <vt:lpstr>v-bind</vt:lpstr>
      <vt:lpstr>Directive v-if</vt:lpstr>
      <vt:lpstr>Directive v-for</vt:lpstr>
      <vt:lpstr>Directive v-model</vt:lpstr>
      <vt:lpstr>Directive v-on:click</vt:lpstr>
      <vt:lpstr>Directive v-on:click</vt:lpstr>
      <vt:lpstr>v-on:click  Shorthand</vt:lpstr>
      <vt:lpstr>@blur.stop.prevent</vt:lpstr>
      <vt:lpstr>Data binding</vt:lpstr>
      <vt:lpstr>Databinding (one way)</vt:lpstr>
      <vt:lpstr>PowerPoint Presentation</vt:lpstr>
      <vt:lpstr>Presentational Component (stateless component) </vt:lpstr>
      <vt:lpstr>What are the benefits of using these patterns? </vt:lpstr>
      <vt:lpstr>Container Component (stateful component) </vt:lpstr>
      <vt:lpstr>TODO</vt:lpstr>
      <vt:lpstr> Virtual DOM Vue.js and React both use virtual DOM, which makes it faster</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171</cp:revision>
  <dcterms:created xsi:type="dcterms:W3CDTF">2018-10-28T14:47:35Z</dcterms:created>
  <dcterms:modified xsi:type="dcterms:W3CDTF">2018-12-15T18:07:07Z</dcterms:modified>
</cp:coreProperties>
</file>